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7" r:id="rId6"/>
    <p:sldId id="269" r:id="rId7"/>
    <p:sldId id="258" r:id="rId8"/>
    <p:sldId id="259" r:id="rId9"/>
    <p:sldId id="260" r:id="rId10"/>
    <p:sldId id="261" r:id="rId11"/>
    <p:sldId id="268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" y="9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2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2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4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9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7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3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3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February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February 8,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‹nr.›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7696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5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D4E080-3EA3-4A49-ACEB-9FAB8887AC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75" r="42769" b="-1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37" name="Rectangle 27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1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3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CEB29E-A262-45A7-BC3D-CC32B57E0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pPr algn="r"/>
            <a:r>
              <a:rPr lang="nl-BE" dirty="0">
                <a:solidFill>
                  <a:schemeClr val="bg1"/>
                </a:solidFill>
              </a:rPr>
              <a:t>U4: se me ha </a:t>
            </a:r>
            <a:r>
              <a:rPr lang="nl-BE" dirty="0" err="1">
                <a:solidFill>
                  <a:schemeClr val="bg1"/>
                </a:solidFill>
              </a:rPr>
              <a:t>estropeado</a:t>
            </a:r>
            <a:r>
              <a:rPr lang="nl-BE" dirty="0">
                <a:solidFill>
                  <a:schemeClr val="bg1"/>
                </a:solidFill>
              </a:rPr>
              <a:t> el </a:t>
            </a:r>
            <a:r>
              <a:rPr lang="nl-BE" dirty="0" err="1">
                <a:solidFill>
                  <a:schemeClr val="bg1"/>
                </a:solidFill>
              </a:rPr>
              <a:t>coche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5E3821-5ADE-4A02-802D-C82773B8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endParaRPr lang="nl-BE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BC4185D-FD6B-4B59-9AED-88671F039759}"/>
              </a:ext>
            </a:extLst>
          </p:cNvPr>
          <p:cNvSpPr txBox="1"/>
          <p:nvPr/>
        </p:nvSpPr>
        <p:spPr>
          <a:xfrm>
            <a:off x="923636" y="554182"/>
            <a:ext cx="683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/>
              <a:t>La </a:t>
            </a:r>
            <a:r>
              <a:rPr lang="nl-BE" sz="2800" b="1" dirty="0" err="1"/>
              <a:t>raja</a:t>
            </a:r>
            <a:r>
              <a:rPr lang="nl-BE" sz="2800" b="1" dirty="0"/>
              <a:t> de tu falda: </a:t>
            </a:r>
            <a:r>
              <a:rPr lang="nl-BE" sz="2800" b="1" dirty="0" err="1"/>
              <a:t>vocabulario</a:t>
            </a:r>
            <a:endParaRPr lang="nl-BE" sz="2800" b="1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A1BD502-BA89-4735-B357-657878612AB5}"/>
              </a:ext>
            </a:extLst>
          </p:cNvPr>
          <p:cNvSpPr txBox="1"/>
          <p:nvPr/>
        </p:nvSpPr>
        <p:spPr>
          <a:xfrm>
            <a:off x="794328" y="1347655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darse un piñazo= darse un golpe</a:t>
            </a:r>
          </a:p>
          <a:p>
            <a:r>
              <a:rPr lang="es-ES" dirty="0"/>
              <a:t>camelar = seducir</a:t>
            </a:r>
          </a:p>
          <a:p>
            <a:r>
              <a:rPr lang="es-ES" dirty="0"/>
              <a:t>comerse la noche = disfrutarla al 100%</a:t>
            </a:r>
          </a:p>
          <a:p>
            <a:r>
              <a:rPr lang="es-ES" dirty="0"/>
              <a:t>la raja = la abertura</a:t>
            </a:r>
          </a:p>
          <a:p>
            <a:r>
              <a:rPr lang="es-ES" dirty="0"/>
              <a:t>el garito = el bar</a:t>
            </a:r>
          </a:p>
          <a:p>
            <a:r>
              <a:rPr lang="es-ES" dirty="0"/>
              <a:t>caramelo de palo</a:t>
            </a:r>
          </a:p>
          <a:p>
            <a:r>
              <a:rPr lang="es-ES" dirty="0"/>
              <a:t>cabrearse = enfandarse </a:t>
            </a:r>
          </a:p>
          <a:p>
            <a:r>
              <a:rPr lang="es-ES" dirty="0"/>
              <a:t>mosquearse = enfadarse</a:t>
            </a:r>
          </a:p>
          <a:p>
            <a:r>
              <a:rPr lang="es-ES" dirty="0"/>
              <a:t>Pronunciación de los participios en Andalucía y algunas regiones de España: mosqueado, montado, cabreado (mosqueao, montao, cabreao)</a:t>
            </a:r>
          </a:p>
          <a:p>
            <a:r>
              <a:rPr lang="es-ES" dirty="0"/>
              <a:t>hablado = hablao</a:t>
            </a:r>
          </a:p>
          <a:p>
            <a:r>
              <a:rPr lang="es-ES" dirty="0"/>
              <a:t>comido= comío</a:t>
            </a:r>
          </a:p>
          <a:p>
            <a:r>
              <a:rPr lang="es-ES" dirty="0"/>
              <a:t>bebido=bebío</a:t>
            </a:r>
          </a:p>
        </p:txBody>
      </p:sp>
    </p:spTree>
    <p:extLst>
      <p:ext uri="{BB962C8B-B14F-4D97-AF65-F5344CB8AC3E}">
        <p14:creationId xmlns:p14="http://schemas.microsoft.com/office/powerpoint/2010/main" val="143632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F055B4EA-0558-47E4-BF22-A55D60EEC067}"/>
              </a:ext>
            </a:extLst>
          </p:cNvPr>
          <p:cNvSpPr txBox="1"/>
          <p:nvPr/>
        </p:nvSpPr>
        <p:spPr>
          <a:xfrm>
            <a:off x="618837" y="3211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¿Qué puede provocar un accidente de tráfico?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86DB922-EBD6-48A8-A63F-BF99F053651E}"/>
              </a:ext>
            </a:extLst>
          </p:cNvPr>
          <p:cNvSpPr txBox="1"/>
          <p:nvPr/>
        </p:nvSpPr>
        <p:spPr>
          <a:xfrm>
            <a:off x="1145311" y="856656"/>
            <a:ext cx="897774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un obstáculo (un perro, una persona que se cruza, una rama, una roca que se cae …)</a:t>
            </a:r>
          </a:p>
          <a:p>
            <a:r>
              <a:rPr lang="es-ES" dirty="0"/>
              <a:t>falta de señalización de otros vehículos (luces de emergencia) </a:t>
            </a:r>
          </a:p>
          <a:p>
            <a:r>
              <a:rPr lang="es-ES" dirty="0"/>
              <a:t>no señalizar maniobras (uso del intermitente)</a:t>
            </a:r>
          </a:p>
          <a:p>
            <a:r>
              <a:rPr lang="es-ES" dirty="0"/>
              <a:t>la distracción: hablar por teléfono, comer, beber, manejar el gps, el ruido en el coche, hablar …</a:t>
            </a:r>
          </a:p>
          <a:p>
            <a:r>
              <a:rPr lang="es-ES" dirty="0"/>
              <a:t>las condiciones metereológicas</a:t>
            </a:r>
          </a:p>
          <a:p>
            <a:r>
              <a:rPr lang="es-ES" dirty="0"/>
              <a:t>el exceso de velocidad</a:t>
            </a:r>
          </a:p>
          <a:p>
            <a:r>
              <a:rPr lang="es-ES" dirty="0"/>
              <a:t>el cansacio</a:t>
            </a:r>
          </a:p>
          <a:p>
            <a:r>
              <a:rPr lang="es-ES" dirty="0"/>
              <a:t>un kamikaze (camicace) circular en sentido contrario</a:t>
            </a:r>
          </a:p>
          <a:p>
            <a:r>
              <a:rPr lang="es-ES" dirty="0"/>
              <a:t>las condiciones de las carreteras (el mal estado del pavimento)</a:t>
            </a:r>
          </a:p>
          <a:p>
            <a:r>
              <a:rPr lang="es-ES" dirty="0"/>
              <a:t>problemas técnicos</a:t>
            </a:r>
          </a:p>
          <a:p>
            <a:r>
              <a:rPr lang="es-ES" dirty="0"/>
              <a:t>conducir bajo los efectos de drogas, alcohol, medicamentos</a:t>
            </a:r>
          </a:p>
          <a:p>
            <a:r>
              <a:rPr lang="es-ES" dirty="0"/>
              <a:t>una enfermedad (por ej.: un infarto)</a:t>
            </a:r>
          </a:p>
          <a:p>
            <a:r>
              <a:rPr lang="es-ES" dirty="0"/>
              <a:t>no respetar las normas de tráfico (pasar los semáforos en rojo, …)</a:t>
            </a:r>
          </a:p>
          <a:p>
            <a:r>
              <a:rPr lang="es-ES" dirty="0"/>
              <a:t>una persecución por la policía</a:t>
            </a:r>
          </a:p>
          <a:p>
            <a:r>
              <a:rPr lang="es-ES" dirty="0"/>
              <a:t>falta o mala señalización en la carrretera</a:t>
            </a:r>
          </a:p>
          <a:p>
            <a:r>
              <a:rPr lang="es-ES" dirty="0"/>
              <a:t>no funcionamiento de semáforos</a:t>
            </a:r>
          </a:p>
          <a:p>
            <a:r>
              <a:rPr lang="es-ES" dirty="0"/>
              <a:t>conducir con chanclas o descalzo</a:t>
            </a:r>
          </a:p>
          <a:p>
            <a:r>
              <a:rPr lang="es-ES" dirty="0"/>
              <a:t>el cegamiento por el sol o por la luces de otros conductores</a:t>
            </a:r>
          </a:p>
          <a:p>
            <a:r>
              <a:rPr lang="es-ES" dirty="0"/>
              <a:t>conducir agresivamente</a:t>
            </a:r>
          </a:p>
        </p:txBody>
      </p:sp>
    </p:spTree>
    <p:extLst>
      <p:ext uri="{BB962C8B-B14F-4D97-AF65-F5344CB8AC3E}">
        <p14:creationId xmlns:p14="http://schemas.microsoft.com/office/powerpoint/2010/main" val="7864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6">
            <a:extLst>
              <a:ext uri="{FF2B5EF4-FFF2-40B4-BE49-F238E27FC236}">
                <a16:creationId xmlns:a16="http://schemas.microsoft.com/office/drawing/2014/main" id="{58277E02-8052-4DAB-9140-864FC3F81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9D83A44A-C4A0-42CD-BDA0-51D86B1B1E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927" b="-1"/>
          <a:stretch/>
        </p:blipFill>
        <p:spPr>
          <a:xfrm>
            <a:off x="1160583" y="516593"/>
            <a:ext cx="9648093" cy="5071533"/>
          </a:xfrm>
          <a:prstGeom prst="rect">
            <a:avLst/>
          </a:prstGeom>
        </p:spPr>
      </p:pic>
      <p:sp>
        <p:nvSpPr>
          <p:cNvPr id="16" name="Rectangle 8">
            <a:extLst>
              <a:ext uri="{FF2B5EF4-FFF2-40B4-BE49-F238E27FC236}">
                <a16:creationId xmlns:a16="http://schemas.microsoft.com/office/drawing/2014/main" id="{F7A8738A-7386-464C-98EF-9EB4F856E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C4A98402-3932-4318-B57D-2E10D76DD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FA42343-1471-4196-86E5-C58CEEE4E460}"/>
              </a:ext>
            </a:extLst>
          </p:cNvPr>
          <p:cNvSpPr txBox="1"/>
          <p:nvPr/>
        </p:nvSpPr>
        <p:spPr>
          <a:xfrm>
            <a:off x="5347855" y="5360908"/>
            <a:ext cx="3099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latin typeface="Arial Nova" panose="020B0504020202020204" pitchFamily="34" charset="0"/>
              </a:rPr>
              <a:t>El </a:t>
            </a:r>
            <a:r>
              <a:rPr lang="nl-BE" sz="2800" dirty="0" err="1">
                <a:latin typeface="Arial Nova" panose="020B0504020202020204" pitchFamily="34" charset="0"/>
              </a:rPr>
              <a:t>tubo</a:t>
            </a:r>
            <a:r>
              <a:rPr lang="nl-BE" sz="2800" dirty="0">
                <a:latin typeface="Arial Nova" panose="020B0504020202020204" pitchFamily="34" charset="0"/>
              </a:rPr>
              <a:t> de escape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947ED47-B93A-4A6D-84BD-61FED971E814}"/>
              </a:ext>
            </a:extLst>
          </p:cNvPr>
          <p:cNvSpPr txBox="1"/>
          <p:nvPr/>
        </p:nvSpPr>
        <p:spPr>
          <a:xfrm>
            <a:off x="216876" y="1269874"/>
            <a:ext cx="382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latin typeface="Arial Nova" panose="020B0504020202020204" pitchFamily="34" charset="0"/>
              </a:rPr>
              <a:t>El </a:t>
            </a:r>
            <a:r>
              <a:rPr lang="nl-BE" sz="2800" dirty="0" err="1">
                <a:latin typeface="Arial Nova" panose="020B0504020202020204" pitchFamily="34" charset="0"/>
              </a:rPr>
              <a:t>espejo</a:t>
            </a:r>
            <a:r>
              <a:rPr lang="nl-BE" sz="2800" dirty="0">
                <a:latin typeface="Arial Nova" panose="020B0504020202020204" pitchFamily="34" charset="0"/>
              </a:rPr>
              <a:t> retrovisor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51311D-C6C6-455F-9DF7-E161FD72E049}"/>
              </a:ext>
            </a:extLst>
          </p:cNvPr>
          <p:cNvSpPr txBox="1"/>
          <p:nvPr/>
        </p:nvSpPr>
        <p:spPr>
          <a:xfrm>
            <a:off x="9577755" y="1438398"/>
            <a:ext cx="2614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latin typeface="Arial Nova" panose="020B0504020202020204" pitchFamily="34" charset="0"/>
              </a:rPr>
              <a:t>La </a:t>
            </a:r>
            <a:r>
              <a:rPr lang="nl-BE" sz="2800" dirty="0" err="1">
                <a:latin typeface="Arial Nova" panose="020B0504020202020204" pitchFamily="34" charset="0"/>
              </a:rPr>
              <a:t>placa</a:t>
            </a:r>
            <a:r>
              <a:rPr lang="nl-BE" sz="2800" dirty="0">
                <a:latin typeface="Arial Nova" panose="020B0504020202020204" pitchFamily="34" charset="0"/>
              </a:rPr>
              <a:t> de la </a:t>
            </a:r>
            <a:r>
              <a:rPr lang="nl-BE" sz="2800" dirty="0" err="1">
                <a:latin typeface="Arial Nova" panose="020B0504020202020204" pitchFamily="34" charset="0"/>
              </a:rPr>
              <a:t>matrícula</a:t>
            </a:r>
            <a:endParaRPr lang="nl-BE" sz="2800" dirty="0">
              <a:latin typeface="Arial Nova" panose="020B0504020202020204" pitchFamily="34" charset="0"/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2AAD675-0AF0-45B9-8B26-5D264AD2FAC3}"/>
              </a:ext>
            </a:extLst>
          </p:cNvPr>
          <p:cNvSpPr txBox="1"/>
          <p:nvPr/>
        </p:nvSpPr>
        <p:spPr>
          <a:xfrm>
            <a:off x="7737231" y="550985"/>
            <a:ext cx="284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latin typeface="Arial Nova" panose="020B0504020202020204" pitchFamily="34" charset="0"/>
              </a:rPr>
              <a:t>El </a:t>
            </a:r>
            <a:r>
              <a:rPr lang="nl-BE" sz="2800" dirty="0" err="1">
                <a:latin typeface="Arial Nova" panose="020B0504020202020204" pitchFamily="34" charset="0"/>
              </a:rPr>
              <a:t>techo</a:t>
            </a:r>
            <a:endParaRPr lang="nl-BE" sz="2800" dirty="0">
              <a:latin typeface="Arial Nova" panose="020B0504020202020204" pitchFamily="34" charset="0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AF1195C-606A-4615-94AE-6CC45E8874C9}"/>
              </a:ext>
            </a:extLst>
          </p:cNvPr>
          <p:cNvSpPr txBox="1"/>
          <p:nvPr/>
        </p:nvSpPr>
        <p:spPr>
          <a:xfrm>
            <a:off x="9690722" y="3404127"/>
            <a:ext cx="284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latin typeface="Arial Nova" panose="020B0504020202020204" pitchFamily="34" charset="0"/>
              </a:rPr>
              <a:t>El </a:t>
            </a:r>
            <a:r>
              <a:rPr lang="nl-BE" sz="2800" dirty="0" err="1">
                <a:latin typeface="Arial Nova" panose="020B0504020202020204" pitchFamily="34" charset="0"/>
              </a:rPr>
              <a:t>techo</a:t>
            </a:r>
            <a:endParaRPr lang="nl-BE" sz="2800" dirty="0">
              <a:latin typeface="Arial Nova" panose="020B0504020202020204" pitchFamily="34" charset="0"/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435C0B8-9B78-4B26-9054-75C5A8A276B8}"/>
              </a:ext>
            </a:extLst>
          </p:cNvPr>
          <p:cNvSpPr txBox="1"/>
          <p:nvPr/>
        </p:nvSpPr>
        <p:spPr>
          <a:xfrm>
            <a:off x="9044176" y="4611864"/>
            <a:ext cx="2848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latin typeface="Arial Nova" panose="020B0504020202020204" pitchFamily="34" charset="0"/>
              </a:rPr>
              <a:t>El sensor de </a:t>
            </a:r>
            <a:r>
              <a:rPr lang="nl-BE" sz="2800" dirty="0" err="1">
                <a:latin typeface="Arial Nova" panose="020B0504020202020204" pitchFamily="34" charset="0"/>
              </a:rPr>
              <a:t>aparcamiento</a:t>
            </a:r>
            <a:endParaRPr lang="nl-BE" sz="2800" dirty="0">
              <a:latin typeface="Arial Nova" panose="020B0504020202020204" pitchFamily="34" charset="0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ED3A76A-E2BD-43D5-9BC8-1F20E497A062}"/>
              </a:ext>
            </a:extLst>
          </p:cNvPr>
          <p:cNvSpPr txBox="1"/>
          <p:nvPr/>
        </p:nvSpPr>
        <p:spPr>
          <a:xfrm>
            <a:off x="2127738" y="4274488"/>
            <a:ext cx="1430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La </a:t>
            </a:r>
            <a:r>
              <a:rPr lang="nl-BE" sz="2400" dirty="0" err="1">
                <a:latin typeface="Arial Nova" panose="020B0504020202020204" pitchFamily="34" charset="0"/>
              </a:rPr>
              <a:t>llanta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302687D-FEB2-42D9-A36B-20D3E4DC4EBD}"/>
              </a:ext>
            </a:extLst>
          </p:cNvPr>
          <p:cNvSpPr txBox="1"/>
          <p:nvPr/>
        </p:nvSpPr>
        <p:spPr>
          <a:xfrm>
            <a:off x="1866277" y="4888073"/>
            <a:ext cx="2397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El </a:t>
            </a:r>
            <a:r>
              <a:rPr lang="nl-BE" sz="2400" dirty="0" err="1">
                <a:latin typeface="Arial Nova" panose="020B0504020202020204" pitchFamily="34" charset="0"/>
              </a:rPr>
              <a:t>neumático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2696902-F589-4A23-AE98-F231A8A42147}"/>
              </a:ext>
            </a:extLst>
          </p:cNvPr>
          <p:cNvSpPr txBox="1"/>
          <p:nvPr/>
        </p:nvSpPr>
        <p:spPr>
          <a:xfrm>
            <a:off x="9542585" y="2532154"/>
            <a:ext cx="2532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La </a:t>
            </a:r>
            <a:r>
              <a:rPr lang="nl-BE" sz="2400" dirty="0" err="1">
                <a:latin typeface="Arial Nova" panose="020B0504020202020204" pitchFamily="34" charset="0"/>
              </a:rPr>
              <a:t>luces</a:t>
            </a:r>
            <a:r>
              <a:rPr lang="nl-BE" sz="2400" dirty="0">
                <a:latin typeface="Arial Nova" panose="020B0504020202020204" pitchFamily="34" charset="0"/>
              </a:rPr>
              <a:t> </a:t>
            </a:r>
            <a:r>
              <a:rPr lang="nl-BE" sz="2400" dirty="0" err="1">
                <a:latin typeface="Arial Nova" panose="020B0504020202020204" pitchFamily="34" charset="0"/>
              </a:rPr>
              <a:t>traseras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8E70ED1-6571-442A-A429-FD862F32634D}"/>
              </a:ext>
            </a:extLst>
          </p:cNvPr>
          <p:cNvSpPr txBox="1"/>
          <p:nvPr/>
        </p:nvSpPr>
        <p:spPr>
          <a:xfrm>
            <a:off x="9821807" y="2981862"/>
            <a:ext cx="232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El </a:t>
            </a:r>
            <a:r>
              <a:rPr lang="nl-BE" sz="2400" dirty="0" err="1">
                <a:latin typeface="Arial Nova" panose="020B0504020202020204" pitchFamily="34" charset="0"/>
              </a:rPr>
              <a:t>intermitente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04BC851-5C8C-4CDF-A957-D6445A0623E8}"/>
              </a:ext>
            </a:extLst>
          </p:cNvPr>
          <p:cNvSpPr txBox="1"/>
          <p:nvPr/>
        </p:nvSpPr>
        <p:spPr>
          <a:xfrm>
            <a:off x="537486" y="2878918"/>
            <a:ext cx="169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La </a:t>
            </a:r>
            <a:r>
              <a:rPr lang="nl-BE" sz="2400" dirty="0" err="1">
                <a:latin typeface="Arial Nova" panose="020B0504020202020204" pitchFamily="34" charset="0"/>
              </a:rPr>
              <a:t>puerta</a:t>
            </a:r>
            <a:endParaRPr lang="nl-BE" sz="24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7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0758178-8D21-46FB-AB37-0225A8CB6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54" y="1910861"/>
            <a:ext cx="11175294" cy="379382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98F058C9-C39B-4972-B491-9B5FA38B4816}"/>
              </a:ext>
            </a:extLst>
          </p:cNvPr>
          <p:cNvSpPr txBox="1"/>
          <p:nvPr/>
        </p:nvSpPr>
        <p:spPr>
          <a:xfrm>
            <a:off x="6729046" y="5325906"/>
            <a:ext cx="1969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La manilla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1AFCA9-5008-40FE-9487-BE04B77A49F4}"/>
              </a:ext>
            </a:extLst>
          </p:cNvPr>
          <p:cNvSpPr txBox="1"/>
          <p:nvPr/>
        </p:nvSpPr>
        <p:spPr>
          <a:xfrm>
            <a:off x="10292861" y="2532212"/>
            <a:ext cx="1430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El capó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788E092-6C97-4FFD-9011-A617A779095D}"/>
              </a:ext>
            </a:extLst>
          </p:cNvPr>
          <p:cNvSpPr txBox="1"/>
          <p:nvPr/>
        </p:nvSpPr>
        <p:spPr>
          <a:xfrm>
            <a:off x="11007968" y="4062060"/>
            <a:ext cx="1430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El faro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F13E8B3-4F00-4432-8EED-2F086DEF2546}"/>
              </a:ext>
            </a:extLst>
          </p:cNvPr>
          <p:cNvSpPr txBox="1"/>
          <p:nvPr/>
        </p:nvSpPr>
        <p:spPr>
          <a:xfrm>
            <a:off x="8569214" y="1827978"/>
            <a:ext cx="2680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La </a:t>
            </a:r>
            <a:r>
              <a:rPr lang="nl-BE" sz="2400" dirty="0" err="1">
                <a:latin typeface="Arial Nova" panose="020B0504020202020204" pitchFamily="34" charset="0"/>
              </a:rPr>
              <a:t>luna</a:t>
            </a:r>
            <a:r>
              <a:rPr lang="nl-BE" sz="2400" dirty="0">
                <a:latin typeface="Arial Nova" panose="020B0504020202020204" pitchFamily="34" charset="0"/>
              </a:rPr>
              <a:t> </a:t>
            </a:r>
            <a:r>
              <a:rPr lang="nl-BE" sz="2400" dirty="0" err="1">
                <a:latin typeface="Arial Nova" panose="020B0504020202020204" pitchFamily="34" charset="0"/>
              </a:rPr>
              <a:t>delantera</a:t>
            </a:r>
            <a:r>
              <a:rPr lang="nl-BE" sz="2400" dirty="0">
                <a:latin typeface="Arial Nova" panose="020B0504020202020204" pitchFamily="34" charset="0"/>
              </a:rPr>
              <a:t>, el </a:t>
            </a:r>
            <a:r>
              <a:rPr lang="nl-BE" sz="2400" dirty="0" err="1">
                <a:latin typeface="Arial Nova" panose="020B0504020202020204" pitchFamily="34" charset="0"/>
              </a:rPr>
              <a:t>parabrisas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461337E-B3E6-4C71-9545-760DC0FD8D32}"/>
              </a:ext>
            </a:extLst>
          </p:cNvPr>
          <p:cNvSpPr txBox="1"/>
          <p:nvPr/>
        </p:nvSpPr>
        <p:spPr>
          <a:xfrm>
            <a:off x="586154" y="4944475"/>
            <a:ext cx="2344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El </a:t>
            </a:r>
            <a:r>
              <a:rPr lang="nl-BE" sz="2400" dirty="0" err="1">
                <a:latin typeface="Arial Nova" panose="020B0504020202020204" pitchFamily="34" charset="0"/>
              </a:rPr>
              <a:t>paragolpes</a:t>
            </a:r>
            <a:r>
              <a:rPr lang="nl-BE" sz="2400" dirty="0">
                <a:latin typeface="Arial Nova" panose="020B0504020202020204" pitchFamily="34" charset="0"/>
              </a:rPr>
              <a:t>, </a:t>
            </a:r>
            <a:r>
              <a:rPr lang="nl-BE" sz="2400" dirty="0" err="1">
                <a:latin typeface="Arial Nova" panose="020B0504020202020204" pitchFamily="34" charset="0"/>
              </a:rPr>
              <a:t>parachoques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E7480A1-C6C8-432D-8222-0ECF4A123FCB}"/>
              </a:ext>
            </a:extLst>
          </p:cNvPr>
          <p:cNvSpPr txBox="1"/>
          <p:nvPr/>
        </p:nvSpPr>
        <p:spPr>
          <a:xfrm>
            <a:off x="105507" y="3158103"/>
            <a:ext cx="1699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ova" panose="020B0504020202020204" pitchFamily="34" charset="0"/>
              </a:rPr>
              <a:t>El </a:t>
            </a:r>
            <a:r>
              <a:rPr lang="nl-BE" sz="2400" dirty="0" err="1">
                <a:latin typeface="Arial Nova" panose="020B0504020202020204" pitchFamily="34" charset="0"/>
              </a:rPr>
              <a:t>maletero</a:t>
            </a:r>
            <a:endParaRPr lang="nl-BE" sz="2400" dirty="0">
              <a:latin typeface="Arial Nova" panose="020B05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12787DD-0D3B-487F-B05B-FC0E521BA370}"/>
              </a:ext>
            </a:extLst>
          </p:cNvPr>
          <p:cNvSpPr txBox="1"/>
          <p:nvPr/>
        </p:nvSpPr>
        <p:spPr>
          <a:xfrm>
            <a:off x="363630" y="2134372"/>
            <a:ext cx="2789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depósito de </a:t>
            </a:r>
            <a:r>
              <a:rPr lang="nl-BE" sz="2000" dirty="0" err="1">
                <a:latin typeface="Arial Nova" panose="020B0504020202020204" pitchFamily="34" charset="0"/>
              </a:rPr>
              <a:t>gasolina</a:t>
            </a:r>
            <a:endParaRPr lang="nl-BE" sz="20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98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17BF6E8-66C2-40FD-B0B2-82A64223E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770" y="901571"/>
            <a:ext cx="6612677" cy="500508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55652730-28E5-42FE-9A14-2A5250A89194}"/>
              </a:ext>
            </a:extLst>
          </p:cNvPr>
          <p:cNvSpPr txBox="1"/>
          <p:nvPr/>
        </p:nvSpPr>
        <p:spPr>
          <a:xfrm>
            <a:off x="9156153" y="2074223"/>
            <a:ext cx="2789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La </a:t>
            </a:r>
            <a:r>
              <a:rPr lang="nl-BE" sz="2000" dirty="0" err="1">
                <a:latin typeface="Arial Nova" panose="020B0504020202020204" pitchFamily="34" charset="0"/>
              </a:rPr>
              <a:t>palanca</a:t>
            </a:r>
            <a:r>
              <a:rPr lang="nl-BE" sz="2000" dirty="0">
                <a:latin typeface="Arial Nova" panose="020B0504020202020204" pitchFamily="34" charset="0"/>
              </a:rPr>
              <a:t> de </a:t>
            </a:r>
            <a:r>
              <a:rPr lang="nl-BE" sz="2000" dirty="0" err="1">
                <a:latin typeface="Arial Nova" panose="020B0504020202020204" pitchFamily="34" charset="0"/>
              </a:rPr>
              <a:t>cambios</a:t>
            </a:r>
            <a:endParaRPr lang="nl-BE" sz="2000" dirty="0">
              <a:latin typeface="Arial Nova" panose="020B05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FDB1DDD-F143-4D68-B386-949DCAC48A77}"/>
              </a:ext>
            </a:extLst>
          </p:cNvPr>
          <p:cNvSpPr txBox="1"/>
          <p:nvPr/>
        </p:nvSpPr>
        <p:spPr>
          <a:xfrm>
            <a:off x="9156153" y="3221988"/>
            <a:ext cx="2789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</a:t>
            </a:r>
            <a:r>
              <a:rPr lang="nl-BE" sz="2000" dirty="0" err="1">
                <a:latin typeface="Arial Nova" panose="020B0504020202020204" pitchFamily="34" charset="0"/>
              </a:rPr>
              <a:t>freno</a:t>
            </a:r>
            <a:r>
              <a:rPr lang="nl-BE" sz="2000" dirty="0">
                <a:latin typeface="Arial Nova" panose="020B0504020202020204" pitchFamily="34" charset="0"/>
              </a:rPr>
              <a:t> de </a:t>
            </a:r>
            <a:r>
              <a:rPr lang="nl-BE" sz="2000" dirty="0" err="1">
                <a:latin typeface="Arial Nova" panose="020B0504020202020204" pitchFamily="34" charset="0"/>
              </a:rPr>
              <a:t>mano</a:t>
            </a:r>
            <a:endParaRPr lang="nl-BE" sz="2000" dirty="0">
              <a:latin typeface="Arial Nova" panose="020B05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1326381-BDA6-4DC5-9A23-A6EB24506C41}"/>
              </a:ext>
            </a:extLst>
          </p:cNvPr>
          <p:cNvSpPr txBox="1"/>
          <p:nvPr/>
        </p:nvSpPr>
        <p:spPr>
          <a:xfrm>
            <a:off x="4627277" y="5833086"/>
            <a:ext cx="2789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</a:t>
            </a:r>
            <a:r>
              <a:rPr lang="nl-BE" sz="2000" dirty="0" err="1">
                <a:latin typeface="Arial Nova" panose="020B0504020202020204" pitchFamily="34" charset="0"/>
              </a:rPr>
              <a:t>asiento</a:t>
            </a:r>
            <a:endParaRPr lang="nl-BE" sz="2000" dirty="0">
              <a:latin typeface="Arial Nova" panose="020B05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A0EB65D-C70E-4FC5-8926-398845987317}"/>
              </a:ext>
            </a:extLst>
          </p:cNvPr>
          <p:cNvSpPr txBox="1"/>
          <p:nvPr/>
        </p:nvSpPr>
        <p:spPr>
          <a:xfrm>
            <a:off x="1169391" y="1044368"/>
            <a:ext cx="3388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</a:t>
            </a:r>
            <a:r>
              <a:rPr lang="nl-BE" sz="2000" dirty="0" err="1">
                <a:latin typeface="Arial Nova" panose="020B0504020202020204" pitchFamily="34" charset="0"/>
              </a:rPr>
              <a:t>cuadro</a:t>
            </a:r>
            <a:r>
              <a:rPr lang="nl-BE" sz="2000" dirty="0">
                <a:latin typeface="Arial Nova" panose="020B0504020202020204" pitchFamily="34" charset="0"/>
              </a:rPr>
              <a:t> de </a:t>
            </a:r>
            <a:r>
              <a:rPr lang="nl-BE" sz="2000" dirty="0" err="1">
                <a:latin typeface="Arial Nova" panose="020B0504020202020204" pitchFamily="34" charset="0"/>
              </a:rPr>
              <a:t>instrumentos</a:t>
            </a:r>
            <a:endParaRPr lang="nl-BE" sz="2000" dirty="0">
              <a:latin typeface="Arial Nova" panose="020B05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3E544DB-5FB2-41D4-B89C-0D722C6B0EEC}"/>
              </a:ext>
            </a:extLst>
          </p:cNvPr>
          <p:cNvSpPr txBox="1"/>
          <p:nvPr/>
        </p:nvSpPr>
        <p:spPr>
          <a:xfrm>
            <a:off x="1468722" y="4757386"/>
            <a:ext cx="2789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Los </a:t>
            </a:r>
            <a:r>
              <a:rPr lang="nl-BE" sz="2000" dirty="0" err="1">
                <a:latin typeface="Arial Nova" panose="020B0504020202020204" pitchFamily="34" charset="0"/>
              </a:rPr>
              <a:t>pedales</a:t>
            </a:r>
            <a:endParaRPr lang="nl-BE" sz="2000" dirty="0">
              <a:latin typeface="Arial Nova" panose="020B05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1C791AD-CA3C-4A5B-9EA2-606BCBF410E4}"/>
              </a:ext>
            </a:extLst>
          </p:cNvPr>
          <p:cNvSpPr txBox="1"/>
          <p:nvPr/>
        </p:nvSpPr>
        <p:spPr>
          <a:xfrm>
            <a:off x="1768053" y="2100614"/>
            <a:ext cx="2789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</a:t>
            </a:r>
            <a:r>
              <a:rPr lang="nl-BE" sz="2000" dirty="0" err="1">
                <a:latin typeface="Arial Nova" panose="020B0504020202020204" pitchFamily="34" charset="0"/>
              </a:rPr>
              <a:t>volante</a:t>
            </a:r>
            <a:endParaRPr lang="nl-BE" sz="2000" dirty="0">
              <a:latin typeface="Arial Nova" panose="020B05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0C9C885-52C4-4DE5-A3BF-EEB2EB1D78F4}"/>
              </a:ext>
            </a:extLst>
          </p:cNvPr>
          <p:cNvSpPr txBox="1"/>
          <p:nvPr/>
        </p:nvSpPr>
        <p:spPr>
          <a:xfrm>
            <a:off x="1571565" y="3380051"/>
            <a:ext cx="1591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claxon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E177D45-329B-405F-A243-2FB8A8238800}"/>
              </a:ext>
            </a:extLst>
          </p:cNvPr>
          <p:cNvSpPr txBox="1"/>
          <p:nvPr/>
        </p:nvSpPr>
        <p:spPr>
          <a:xfrm>
            <a:off x="4791971" y="329620"/>
            <a:ext cx="2789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 Nova" panose="020B0504020202020204" pitchFamily="34" charset="0"/>
              </a:rPr>
              <a:t>El </a:t>
            </a:r>
            <a:r>
              <a:rPr lang="nl-BE" sz="2000" dirty="0" err="1">
                <a:latin typeface="Arial Nova" panose="020B0504020202020204" pitchFamily="34" charset="0"/>
              </a:rPr>
              <a:t>aire</a:t>
            </a:r>
            <a:r>
              <a:rPr lang="nl-BE" sz="2000" dirty="0">
                <a:latin typeface="Arial Nova" panose="020B0504020202020204" pitchFamily="34" charset="0"/>
              </a:rPr>
              <a:t> </a:t>
            </a:r>
            <a:r>
              <a:rPr lang="nl-BE" sz="2000" dirty="0" err="1">
                <a:latin typeface="Arial Nova" panose="020B0504020202020204" pitchFamily="34" charset="0"/>
              </a:rPr>
              <a:t>acondicionado</a:t>
            </a:r>
            <a:r>
              <a:rPr lang="nl-BE" sz="2000" dirty="0">
                <a:latin typeface="Arial Nova" panose="020B0504020202020204" pitchFamily="34" charset="0"/>
              </a:rPr>
              <a:t>, la </a:t>
            </a:r>
            <a:r>
              <a:rPr lang="nl-BE" sz="2000" dirty="0" err="1">
                <a:latin typeface="Arial Nova" panose="020B0504020202020204" pitchFamily="34" charset="0"/>
              </a:rPr>
              <a:t>calefacción</a:t>
            </a:r>
            <a:endParaRPr lang="nl-BE" sz="20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9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5999C70-F800-4ABC-92FF-09AD5EFA8D6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6" y="480646"/>
            <a:ext cx="9683261" cy="567396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C6276D7E-E1AA-40BC-ADA6-5B4B4D65B4C9}"/>
              </a:ext>
            </a:extLst>
          </p:cNvPr>
          <p:cNvSpPr txBox="1"/>
          <p:nvPr/>
        </p:nvSpPr>
        <p:spPr>
          <a:xfrm>
            <a:off x="3223846" y="527538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7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81CFA9B-DB70-4A52-89C4-11E6324B7B73}"/>
              </a:ext>
            </a:extLst>
          </p:cNvPr>
          <p:cNvSpPr txBox="1"/>
          <p:nvPr/>
        </p:nvSpPr>
        <p:spPr>
          <a:xfrm>
            <a:off x="2039815" y="1793631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12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0F45744-E1DE-4CC4-AECE-50D142B8B3E0}"/>
              </a:ext>
            </a:extLst>
          </p:cNvPr>
          <p:cNvSpPr txBox="1"/>
          <p:nvPr/>
        </p:nvSpPr>
        <p:spPr>
          <a:xfrm>
            <a:off x="2074984" y="2162963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11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363F841-1A07-429A-AEC8-2A6D57DC7F90}"/>
              </a:ext>
            </a:extLst>
          </p:cNvPr>
          <p:cNvSpPr txBox="1"/>
          <p:nvPr/>
        </p:nvSpPr>
        <p:spPr>
          <a:xfrm>
            <a:off x="3270738" y="2743200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9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C4AD734-3910-46CE-9BB9-AFD172D20416}"/>
              </a:ext>
            </a:extLst>
          </p:cNvPr>
          <p:cNvSpPr txBox="1"/>
          <p:nvPr/>
        </p:nvSpPr>
        <p:spPr>
          <a:xfrm>
            <a:off x="6576646" y="2743200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5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30CD173-A186-40A1-A161-F21533EAB916}"/>
              </a:ext>
            </a:extLst>
          </p:cNvPr>
          <p:cNvSpPr txBox="1"/>
          <p:nvPr/>
        </p:nvSpPr>
        <p:spPr>
          <a:xfrm>
            <a:off x="2426677" y="3059668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3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2374441-78D2-4630-BB95-A861AA6820BB}"/>
              </a:ext>
            </a:extLst>
          </p:cNvPr>
          <p:cNvSpPr txBox="1"/>
          <p:nvPr/>
        </p:nvSpPr>
        <p:spPr>
          <a:xfrm>
            <a:off x="6494584" y="3059668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8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F17906A-825D-42AE-9448-488E36828781}"/>
              </a:ext>
            </a:extLst>
          </p:cNvPr>
          <p:cNvSpPr txBox="1"/>
          <p:nvPr/>
        </p:nvSpPr>
        <p:spPr>
          <a:xfrm>
            <a:off x="4654061" y="3657600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2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33CF0A6-EC5D-4418-8509-6974A1468EE2}"/>
              </a:ext>
            </a:extLst>
          </p:cNvPr>
          <p:cNvSpPr txBox="1"/>
          <p:nvPr/>
        </p:nvSpPr>
        <p:spPr>
          <a:xfrm>
            <a:off x="4865077" y="3927230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4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B7DC838-FBCE-4899-A3DB-A204E7B8D37E}"/>
              </a:ext>
            </a:extLst>
          </p:cNvPr>
          <p:cNvSpPr txBox="1"/>
          <p:nvPr/>
        </p:nvSpPr>
        <p:spPr>
          <a:xfrm>
            <a:off x="3622429" y="4264241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1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A7A3CDA-1E41-49B1-91DB-2E9556827202}"/>
              </a:ext>
            </a:extLst>
          </p:cNvPr>
          <p:cNvSpPr txBox="1"/>
          <p:nvPr/>
        </p:nvSpPr>
        <p:spPr>
          <a:xfrm>
            <a:off x="5896706" y="4507494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6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8C2AE93-78E6-41C6-94ED-EDEBD7FAFCF2}"/>
              </a:ext>
            </a:extLst>
          </p:cNvPr>
          <p:cNvSpPr txBox="1"/>
          <p:nvPr/>
        </p:nvSpPr>
        <p:spPr>
          <a:xfrm>
            <a:off x="6541476" y="4875348"/>
            <a:ext cx="65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6611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B299A82-4F43-40F2-B544-58C36963A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599" y="180254"/>
            <a:ext cx="3322637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3F31A7E-C7F4-4054-9DC4-30B75EF7FC26}"/>
              </a:ext>
            </a:extLst>
          </p:cNvPr>
          <p:cNvSpPr txBox="1"/>
          <p:nvPr/>
        </p:nvSpPr>
        <p:spPr>
          <a:xfrm>
            <a:off x="4775200" y="535709"/>
            <a:ext cx="31403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BE" dirty="0"/>
              <a:t>Los </a:t>
            </a:r>
            <a:r>
              <a:rPr lang="nl-BE" dirty="0" err="1"/>
              <a:t>espejos</a:t>
            </a:r>
            <a:r>
              <a:rPr lang="nl-BE" dirty="0"/>
              <a:t> </a:t>
            </a:r>
            <a:r>
              <a:rPr lang="nl-BE" dirty="0" err="1"/>
              <a:t>rerovisores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/>
              <a:t>La </a:t>
            </a:r>
            <a:r>
              <a:rPr lang="nl-BE" dirty="0" err="1"/>
              <a:t>carrocería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Cinturón</a:t>
            </a:r>
            <a:r>
              <a:rPr lang="nl-BE" dirty="0"/>
              <a:t> de </a:t>
            </a:r>
            <a:r>
              <a:rPr lang="nl-BE" dirty="0" err="1"/>
              <a:t>seguridad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Neumáticos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Rueda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Faros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Intermitentes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frenos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/>
              <a:t>Depósito /</a:t>
            </a:r>
            <a:r>
              <a:rPr lang="nl-BE" dirty="0" err="1"/>
              <a:t>tanque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Limpiaparabrisas</a:t>
            </a:r>
            <a:endParaRPr lang="nl-BE" dirty="0"/>
          </a:p>
          <a:p>
            <a:pPr marL="342900" indent="-342900">
              <a:buAutoNum type="arabicPeriod"/>
            </a:pPr>
            <a:r>
              <a:rPr lang="nl-BE" dirty="0" err="1"/>
              <a:t>volante</a:t>
            </a:r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6FC0B70-37F4-440B-9B46-54E648003C18}"/>
              </a:ext>
            </a:extLst>
          </p:cNvPr>
          <p:cNvSpPr txBox="1"/>
          <p:nvPr/>
        </p:nvSpPr>
        <p:spPr>
          <a:xfrm>
            <a:off x="5846618" y="3804667"/>
            <a:ext cx="6096000" cy="243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1.¿Cuál es la posición correcta de los espejos retrovisores?</a:t>
            </a:r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2.¿A quién obliga la ley a llevar el cinturón de seguridad?</a:t>
            </a:r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3.¿Qué puede provocar una desestabilización del coche?</a:t>
            </a:r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4.¿Qué luces no pueden fallar al ponernos al volante?</a:t>
            </a:r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5.¿Qué parte del coche nos ayuda a mejorar la visibilidad en días de lluvia?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6527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413124"/>
      </a:dk2>
      <a:lt2>
        <a:srgbClr val="E2E8E8"/>
      </a:lt2>
      <a:accent1>
        <a:srgbClr val="E72E29"/>
      </a:accent1>
      <a:accent2>
        <a:srgbClr val="D56C17"/>
      </a:accent2>
      <a:accent3>
        <a:srgbClr val="B7A321"/>
      </a:accent3>
      <a:accent4>
        <a:srgbClr val="86B313"/>
      </a:accent4>
      <a:accent5>
        <a:srgbClr val="50BA21"/>
      </a:accent5>
      <a:accent6>
        <a:srgbClr val="15BD27"/>
      </a:accent6>
      <a:hlink>
        <a:srgbClr val="319193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85F3FEBFEE1E45B3BC6B3EEA229977" ma:contentTypeVersion="11" ma:contentTypeDescription="Een nieuw document maken." ma:contentTypeScope="" ma:versionID="281553006dde6dc03765e6c36f620bfd">
  <xsd:schema xmlns:xsd="http://www.w3.org/2001/XMLSchema" xmlns:xs="http://www.w3.org/2001/XMLSchema" xmlns:p="http://schemas.microsoft.com/office/2006/metadata/properties" xmlns:ns3="1fe26332-59f7-43d8-a2e2-32f0911d65e4" xmlns:ns4="2df7ef45-adc7-4a64-ad17-2901d9770efa" targetNamespace="http://schemas.microsoft.com/office/2006/metadata/properties" ma:root="true" ma:fieldsID="dced767b2a0fde8521e41c04e7b3da21" ns3:_="" ns4:_="">
    <xsd:import namespace="1fe26332-59f7-43d8-a2e2-32f0911d65e4"/>
    <xsd:import namespace="2df7ef45-adc7-4a64-ad17-2901d9770e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26332-59f7-43d8-a2e2-32f0911d65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7ef45-adc7-4a64-ad17-2901d9770ef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705D7C-2FAA-498C-B67F-A604490F52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e26332-59f7-43d8-a2e2-32f0911d65e4"/>
    <ds:schemaRef ds:uri="2df7ef45-adc7-4a64-ad17-2901d9770e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3BEB52-0297-4E93-A595-149C4AB86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0C372E-9F54-4498-94C0-C82EEADA542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2df7ef45-adc7-4a64-ad17-2901d9770efa"/>
    <ds:schemaRef ds:uri="1fe26332-59f7-43d8-a2e2-32f0911d65e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431</Words>
  <Application>Microsoft Office PowerPoint</Application>
  <PresentationFormat>Breedbeeld</PresentationFormat>
  <Paragraphs>88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Arial Nova</vt:lpstr>
      <vt:lpstr>Calibri</vt:lpstr>
      <vt:lpstr>Tw Cen MT</vt:lpstr>
      <vt:lpstr>GradientRiseVTI</vt:lpstr>
      <vt:lpstr>U4: se me ha estropeado el coche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U4: se me ha estropeado el coche</dc:title>
  <dc:creator>Maria José Rivas Lopez</dc:creator>
  <cp:lastModifiedBy>Maria José Rivas Lopez</cp:lastModifiedBy>
  <cp:revision>21</cp:revision>
  <dcterms:created xsi:type="dcterms:W3CDTF">2021-02-07T17:49:42Z</dcterms:created>
  <dcterms:modified xsi:type="dcterms:W3CDTF">2021-02-08T12:16:00Z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0x0101005385F3FEBFEE1E45B3BC6B3EEA229977</vt:lpwstr>
  </property>
</Properties>
</file>