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2" r:id="rId4"/>
    <p:sldId id="272" r:id="rId5"/>
    <p:sldId id="274" r:id="rId6"/>
    <p:sldId id="275" r:id="rId7"/>
    <p:sldId id="267" r:id="rId8"/>
    <p:sldId id="266" r:id="rId9"/>
    <p:sldId id="270" r:id="rId10"/>
    <p:sldId id="273" r:id="rId1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JOSE" initials="M" lastIdx="2" clrIdx="0">
    <p:extLst>
      <p:ext uri="{19B8F6BF-5375-455C-9EA6-DF929625EA0E}">
        <p15:presenceInfo xmlns:p15="http://schemas.microsoft.com/office/powerpoint/2012/main" userId="MJOSE" providerId="None"/>
      </p:ext>
    </p:extLst>
  </p:cmAuthor>
  <p:cmAuthor id="2" name="Maria José Rivas Lopez" initials="MJRL" lastIdx="1" clrIdx="1">
    <p:extLst>
      <p:ext uri="{19B8F6BF-5375-455C-9EA6-DF929625EA0E}">
        <p15:presenceInfo xmlns:p15="http://schemas.microsoft.com/office/powerpoint/2012/main" userId="Maria José Rivas Lop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1-23T14:05:51.691" idx="1">
    <p:pos x="6240" y="561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E8277C-EABF-4DBC-A8BF-EFB721D17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FCDA3B8-72E2-4B50-8FEB-D4F14C2806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1606AB-B57D-4E2D-819D-7F3209DA7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9432-48B0-4915-AA7A-A6DA49018F90}" type="datetimeFigureOut">
              <a:rPr lang="nl-BE" smtClean="0"/>
              <a:t>23/11/2020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CACD9E-3C9C-4C71-A68A-3F83E7B95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F11C23-0D21-46AB-A983-32E46AB3C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1A3A-731E-48C9-9A97-7BB6F59A823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3033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88732B-0C6D-498E-88D2-8EECC53BA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C8DA084-9FB9-4A29-92DA-7F70AB1FF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B81B463-8A94-4B1A-9E7B-9D17F7902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9432-48B0-4915-AA7A-A6DA49018F90}" type="datetimeFigureOut">
              <a:rPr lang="nl-BE" smtClean="0"/>
              <a:t>23/11/2020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A6A5A8-803F-4642-BBC5-5D53C8A0E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DC2C94-94F8-4E8E-B9E1-111B5ACCD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1A3A-731E-48C9-9A97-7BB6F59A823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435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C4023E7-57A7-4BAE-9BD7-E9104E0D29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B799D08-3A6F-45A2-9C52-B34A4330E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11DE8A3-C8CB-4BEE-A42F-2B5A61525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9432-48B0-4915-AA7A-A6DA49018F90}" type="datetimeFigureOut">
              <a:rPr lang="nl-BE" smtClean="0"/>
              <a:t>23/11/2020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0462FB-14A7-4775-8C9B-8834DA3A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AA6FB45-A60F-4820-9513-F5B35BED8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1A3A-731E-48C9-9A97-7BB6F59A823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5292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710822-B4FD-4FF9-8D08-A93538B7A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DDEFBB-4E7A-466D-98A1-27B6BAD98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E01BDC6-0ED0-4D2C-A52D-0A4AADEF7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9432-48B0-4915-AA7A-A6DA49018F90}" type="datetimeFigureOut">
              <a:rPr lang="nl-BE" smtClean="0"/>
              <a:t>23/11/2020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5BD7C9-22CB-4AF5-B631-7BF3E7232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62FDA79-FCCE-43EF-A8E5-15A5EF5E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1A3A-731E-48C9-9A97-7BB6F59A823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472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6FC461-E7FC-48EC-90DF-B2F8812D6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574F8D4-AFBA-4197-987E-8F10FF734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2DF57D-C445-4521-B733-628EB17BA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9432-48B0-4915-AA7A-A6DA49018F90}" type="datetimeFigureOut">
              <a:rPr lang="nl-BE" smtClean="0"/>
              <a:t>23/11/2020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3AF5D8-B7AF-4896-B94C-2B4E53B4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8D536D5-5E6C-4483-827D-F1E364B8E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1A3A-731E-48C9-9A97-7BB6F59A823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0421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F0B8E6-2648-4D72-96E2-955020993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5E546C-8440-4695-9273-9DC9D8600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B5A8EDF-1F9E-4E0F-90C5-DCA5B9AFF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2D2AD2E-5571-4284-8F02-4F4767854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9432-48B0-4915-AA7A-A6DA49018F90}" type="datetimeFigureOut">
              <a:rPr lang="nl-BE" smtClean="0"/>
              <a:t>23/11/2020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36ED913-32D3-46AD-A283-9367EB98D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83109C-3D52-423A-9D8C-7522BDF15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1A3A-731E-48C9-9A97-7BB6F59A823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859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03BCD4-DB39-4086-B266-919DD023C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3ECD39-2D00-4F87-A98D-3C726E7B6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C8B3851-5B4B-49C1-B530-3375AFF1A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686D12A-A127-486C-9B6B-F862B3C666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DBD7E34-1B26-48B8-BBC7-1524966F30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F02FBA7-3AAB-4C27-A493-BC9BAE6A4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9432-48B0-4915-AA7A-A6DA49018F90}" type="datetimeFigureOut">
              <a:rPr lang="nl-BE" smtClean="0"/>
              <a:t>23/11/2020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F559A64-C013-4A96-AE9E-E7E547819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598E813-E408-43C3-9CD1-38BF7A6AA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1A3A-731E-48C9-9A97-7BB6F59A823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4478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58FA91-673D-46A6-89EC-4A1B8FE9D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EF3411D-5581-429D-8FD7-CE77984A6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9432-48B0-4915-AA7A-A6DA49018F90}" type="datetimeFigureOut">
              <a:rPr lang="nl-BE" smtClean="0"/>
              <a:t>23/11/2020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6B16414-2CC4-42F3-9187-6B2664397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455D5A0-898B-4937-B778-7BC9E722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1A3A-731E-48C9-9A97-7BB6F59A823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4476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D244521-9410-4B5A-82A9-0468F08FE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9432-48B0-4915-AA7A-A6DA49018F90}" type="datetimeFigureOut">
              <a:rPr lang="nl-BE" smtClean="0"/>
              <a:t>23/11/2020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F4E9BD8-9B71-4271-AA3B-926EEC34A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F9AA09-EA9E-4136-885D-E730677EF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1A3A-731E-48C9-9A97-7BB6F59A823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0085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5A8EA7-34A3-4052-AF98-C59D1CF87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543B79-B3A3-4189-A593-07239B310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F7A208A-8EA9-470F-A3D9-6794E0F0E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B6BFB61-1DF8-4CDE-9C50-149DA7187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9432-48B0-4915-AA7A-A6DA49018F90}" type="datetimeFigureOut">
              <a:rPr lang="nl-BE" smtClean="0"/>
              <a:t>23/11/2020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CA551C2-0AE8-4D8B-ABF1-F1EA71162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29A179D-D30D-4E09-9466-BEF85E2FD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1A3A-731E-48C9-9A97-7BB6F59A823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9544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B0CAE6-93A7-4D40-B82B-25C489D11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8372596-A86D-4FF7-B9CC-90CDF065FB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B22F965-6D6E-49EB-8340-EDEE9D327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62EE503-3C00-424F-ABA6-8E1433E8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9432-48B0-4915-AA7A-A6DA49018F90}" type="datetimeFigureOut">
              <a:rPr lang="nl-BE" smtClean="0"/>
              <a:t>23/11/2020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E38C223-6F97-46D4-9D2A-79AA289E1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6FEFF10-BB19-4F1D-A310-AD91AD07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1A3A-731E-48C9-9A97-7BB6F59A823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5729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46B49B5-1A2B-4AC9-B81E-4DE5A8D85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08E5C3-C618-4E85-AC7D-1E3BBA5BE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504E2A-0CDD-49B7-8550-33582BFC18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39432-48B0-4915-AA7A-A6DA49018F90}" type="datetimeFigureOut">
              <a:rPr lang="nl-BE" smtClean="0"/>
              <a:t>23/11/2020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CFAA5F-5EFB-4749-9609-D71CA82E8B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E4BA4A-9929-4941-A3A6-BC4F0067B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F1A3A-731E-48C9-9A97-7BB6F59A823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34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3DCCFA-7C02-4280-B501-190208623B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/>
              <a:t>Ciudades</a:t>
            </a:r>
            <a:r>
              <a:rPr lang="nl-BE" dirty="0"/>
              <a:t> y </a:t>
            </a:r>
            <a:r>
              <a:rPr lang="nl-BE" dirty="0" err="1"/>
              <a:t>pueblos</a:t>
            </a:r>
            <a:r>
              <a:rPr lang="nl-BE" dirty="0"/>
              <a:t> con </a:t>
            </a:r>
            <a:r>
              <a:rPr lang="nl-BE" dirty="0" err="1"/>
              <a:t>encanto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63925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5EE1998-0F59-4066-AE26-BEAF70FE59F0}"/>
              </a:ext>
            </a:extLst>
          </p:cNvPr>
          <p:cNvSpPr txBox="1"/>
          <p:nvPr/>
        </p:nvSpPr>
        <p:spPr>
          <a:xfrm>
            <a:off x="947956" y="310393"/>
            <a:ext cx="1053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1. En </a:t>
            </a:r>
            <a:r>
              <a:rPr lang="nl-BE" b="1" dirty="0" err="1"/>
              <a:t>grupos</a:t>
            </a:r>
            <a:r>
              <a:rPr lang="nl-BE" b="1" dirty="0"/>
              <a:t> </a:t>
            </a:r>
            <a:r>
              <a:rPr lang="nl-BE" b="1" dirty="0" err="1"/>
              <a:t>ponéis</a:t>
            </a:r>
            <a:r>
              <a:rPr lang="nl-BE" b="1" dirty="0"/>
              <a:t> en </a:t>
            </a:r>
            <a:r>
              <a:rPr lang="nl-BE" b="1" dirty="0" err="1"/>
              <a:t>común</a:t>
            </a:r>
            <a:r>
              <a:rPr lang="nl-BE" b="1" dirty="0"/>
              <a:t> </a:t>
            </a:r>
            <a:r>
              <a:rPr lang="nl-BE" b="1" dirty="0" err="1"/>
              <a:t>cosas</a:t>
            </a:r>
            <a:r>
              <a:rPr lang="nl-BE" b="1" dirty="0"/>
              <a:t> </a:t>
            </a:r>
            <a:r>
              <a:rPr lang="nl-BE" b="1" dirty="0" err="1"/>
              <a:t>características</a:t>
            </a:r>
            <a:r>
              <a:rPr lang="nl-BE" b="1" dirty="0"/>
              <a:t> de </a:t>
            </a:r>
            <a:r>
              <a:rPr lang="nl-BE" b="1" dirty="0" err="1"/>
              <a:t>Bruselas</a:t>
            </a:r>
            <a:r>
              <a:rPr lang="nl-BE" b="1" dirty="0"/>
              <a:t> </a:t>
            </a:r>
            <a:r>
              <a:rPr lang="nl-BE" b="1" dirty="0" err="1"/>
              <a:t>según</a:t>
            </a:r>
            <a:r>
              <a:rPr lang="nl-BE" b="1" dirty="0"/>
              <a:t> tu </a:t>
            </a:r>
            <a:r>
              <a:rPr lang="nl-BE" b="1" dirty="0" err="1"/>
              <a:t>sentido</a:t>
            </a:r>
            <a:r>
              <a:rPr lang="nl-BE" b="1" dirty="0"/>
              <a:t> </a:t>
            </a:r>
            <a:r>
              <a:rPr lang="nl-BE" b="1" dirty="0" err="1"/>
              <a:t>asignado</a:t>
            </a:r>
            <a:r>
              <a:rPr lang="nl-BE" b="1" dirty="0"/>
              <a:t>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59AEBB5-3A8F-4977-9ED2-5AA7E909A8F9}"/>
              </a:ext>
            </a:extLst>
          </p:cNvPr>
          <p:cNvSpPr txBox="1"/>
          <p:nvPr/>
        </p:nvSpPr>
        <p:spPr>
          <a:xfrm>
            <a:off x="947956" y="1065402"/>
            <a:ext cx="61575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La vista: </a:t>
            </a:r>
            <a:r>
              <a:rPr lang="nl-BE" dirty="0"/>
              <a:t>Marc – </a:t>
            </a:r>
            <a:r>
              <a:rPr lang="nl-BE" dirty="0" err="1"/>
              <a:t>Jessi</a:t>
            </a:r>
            <a:r>
              <a:rPr lang="nl-BE" dirty="0"/>
              <a:t> – Christiane V. – </a:t>
            </a:r>
            <a:r>
              <a:rPr lang="nl-BE" dirty="0" err="1"/>
              <a:t>Bénédicte</a:t>
            </a:r>
            <a:endParaRPr lang="nl-BE" dirty="0"/>
          </a:p>
          <a:p>
            <a:endParaRPr lang="nl-BE" dirty="0"/>
          </a:p>
          <a:p>
            <a:r>
              <a:rPr lang="nl-BE" b="1" dirty="0"/>
              <a:t>El </a:t>
            </a:r>
            <a:r>
              <a:rPr lang="nl-BE" b="1" dirty="0" err="1"/>
              <a:t>oído</a:t>
            </a:r>
            <a:r>
              <a:rPr lang="nl-BE" b="1" dirty="0"/>
              <a:t>: </a:t>
            </a:r>
            <a:r>
              <a:rPr lang="nl-BE" dirty="0"/>
              <a:t>Roger – Annie – Rita</a:t>
            </a:r>
          </a:p>
          <a:p>
            <a:endParaRPr lang="nl-BE" dirty="0"/>
          </a:p>
          <a:p>
            <a:r>
              <a:rPr lang="nl-BE" b="1" dirty="0"/>
              <a:t>El </a:t>
            </a:r>
            <a:r>
              <a:rPr lang="nl-BE" b="1" dirty="0" err="1"/>
              <a:t>tacto</a:t>
            </a:r>
            <a:r>
              <a:rPr lang="nl-BE" b="1" dirty="0"/>
              <a:t>: </a:t>
            </a:r>
            <a:r>
              <a:rPr lang="nl-BE" dirty="0"/>
              <a:t>Annick – Kim – </a:t>
            </a:r>
            <a:r>
              <a:rPr lang="nl-BE" dirty="0" err="1"/>
              <a:t>Micheline</a:t>
            </a:r>
            <a:r>
              <a:rPr lang="nl-BE" dirty="0"/>
              <a:t> B.</a:t>
            </a:r>
          </a:p>
          <a:p>
            <a:endParaRPr lang="nl-BE" dirty="0"/>
          </a:p>
          <a:p>
            <a:r>
              <a:rPr lang="nl-BE" b="1" dirty="0"/>
              <a:t>El </a:t>
            </a:r>
            <a:r>
              <a:rPr lang="nl-BE" b="1" dirty="0" err="1"/>
              <a:t>olfato</a:t>
            </a:r>
            <a:r>
              <a:rPr lang="nl-BE" b="1" dirty="0"/>
              <a:t>: </a:t>
            </a:r>
            <a:r>
              <a:rPr lang="nl-BE" dirty="0"/>
              <a:t>Monique – Vera – </a:t>
            </a:r>
            <a:r>
              <a:rPr lang="nl-BE" dirty="0" err="1"/>
              <a:t>Micheline</a:t>
            </a:r>
            <a:r>
              <a:rPr lang="nl-BE" dirty="0"/>
              <a:t> M.</a:t>
            </a:r>
          </a:p>
          <a:p>
            <a:endParaRPr lang="nl-BE" dirty="0"/>
          </a:p>
          <a:p>
            <a:r>
              <a:rPr lang="nl-BE" b="1" dirty="0"/>
              <a:t>El </a:t>
            </a:r>
            <a:r>
              <a:rPr lang="nl-BE" b="1" dirty="0" err="1"/>
              <a:t>gusto</a:t>
            </a:r>
            <a:r>
              <a:rPr lang="nl-BE" b="1" dirty="0"/>
              <a:t>: </a:t>
            </a:r>
            <a:r>
              <a:rPr lang="nl-BE" dirty="0"/>
              <a:t>Marie-</a:t>
            </a:r>
            <a:r>
              <a:rPr lang="nl-BE" dirty="0" err="1"/>
              <a:t>Paule</a:t>
            </a:r>
            <a:r>
              <a:rPr lang="nl-BE" dirty="0"/>
              <a:t> – Christiane F. – Linda - Magda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2DB8703-1D63-466E-BFC9-0BCEB1FE4A5C}"/>
              </a:ext>
            </a:extLst>
          </p:cNvPr>
          <p:cNvSpPr txBox="1"/>
          <p:nvPr/>
        </p:nvSpPr>
        <p:spPr>
          <a:xfrm>
            <a:off x="947956" y="4144161"/>
            <a:ext cx="1063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2. </a:t>
            </a:r>
            <a:r>
              <a:rPr lang="nl-BE" b="1" dirty="0" err="1"/>
              <a:t>Elige</a:t>
            </a:r>
            <a:r>
              <a:rPr lang="nl-BE" b="1" dirty="0"/>
              <a:t> lo que </a:t>
            </a:r>
            <a:r>
              <a:rPr lang="nl-BE" b="1" dirty="0" err="1"/>
              <a:t>según</a:t>
            </a:r>
            <a:r>
              <a:rPr lang="nl-BE" b="1" dirty="0"/>
              <a:t> tú </a:t>
            </a:r>
            <a:r>
              <a:rPr lang="nl-BE" b="1" dirty="0" err="1"/>
              <a:t>caracteriza</a:t>
            </a:r>
            <a:r>
              <a:rPr lang="nl-BE" b="1" dirty="0"/>
              <a:t> </a:t>
            </a:r>
            <a:r>
              <a:rPr lang="nl-BE" b="1" dirty="0" err="1"/>
              <a:t>más</a:t>
            </a:r>
            <a:r>
              <a:rPr lang="nl-BE" b="1" dirty="0"/>
              <a:t> a </a:t>
            </a:r>
            <a:r>
              <a:rPr lang="nl-BE" b="1" dirty="0" err="1"/>
              <a:t>Bruselas</a:t>
            </a:r>
            <a:r>
              <a:rPr lang="nl-BE" b="1" dirty="0"/>
              <a:t> con tu </a:t>
            </a:r>
            <a:r>
              <a:rPr lang="nl-BE" b="1" dirty="0" err="1"/>
              <a:t>sentido</a:t>
            </a:r>
            <a:r>
              <a:rPr lang="nl-BE" b="1" dirty="0"/>
              <a:t> </a:t>
            </a:r>
            <a:r>
              <a:rPr lang="nl-BE" b="1" dirty="0" err="1"/>
              <a:t>asignado</a:t>
            </a:r>
            <a:r>
              <a:rPr lang="nl-BE" b="1" dirty="0"/>
              <a:t> y </a:t>
            </a:r>
            <a:r>
              <a:rPr lang="nl-BE" b="1" dirty="0" err="1"/>
              <a:t>elige</a:t>
            </a:r>
            <a:r>
              <a:rPr lang="nl-BE" b="1" dirty="0"/>
              <a:t> </a:t>
            </a:r>
            <a:r>
              <a:rPr lang="nl-BE" b="1" dirty="0" err="1"/>
              <a:t>una</a:t>
            </a:r>
            <a:r>
              <a:rPr lang="nl-BE" b="1" dirty="0"/>
              <a:t> foto que </a:t>
            </a:r>
            <a:r>
              <a:rPr lang="nl-BE" b="1" dirty="0" err="1"/>
              <a:t>represente</a:t>
            </a:r>
            <a:r>
              <a:rPr lang="nl-BE" b="1" dirty="0"/>
              <a:t> </a:t>
            </a:r>
            <a:r>
              <a:rPr lang="nl-BE" b="1" dirty="0" err="1"/>
              <a:t>eso</a:t>
            </a:r>
            <a:r>
              <a:rPr lang="nl-BE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6216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1 hábitos para estar amargado (y contagiarlo) – Siempre[en]medio">
            <a:extLst>
              <a:ext uri="{FF2B5EF4-FFF2-40B4-BE49-F238E27FC236}">
                <a16:creationId xmlns:a16="http://schemas.microsoft.com/office/drawing/2014/main" id="{55827844-1CE0-44B3-A588-AFF1C2161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05" y="258434"/>
            <a:ext cx="325755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3AD4817-2D06-4228-ABBC-B1FEFCB4C480}"/>
              </a:ext>
            </a:extLst>
          </p:cNvPr>
          <p:cNvSpPr txBox="1"/>
          <p:nvPr/>
        </p:nvSpPr>
        <p:spPr>
          <a:xfrm>
            <a:off x="342133" y="4241758"/>
            <a:ext cx="4424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/>
              <a:t>¿Qué </a:t>
            </a:r>
            <a:r>
              <a:rPr lang="nl-BE" sz="2800" b="1" dirty="0" err="1"/>
              <a:t>le</a:t>
            </a:r>
            <a:r>
              <a:rPr lang="nl-BE" sz="2800" b="1" dirty="0"/>
              <a:t> </a:t>
            </a:r>
            <a:r>
              <a:rPr lang="nl-BE" sz="2800" b="1" dirty="0" err="1"/>
              <a:t>pasa</a:t>
            </a:r>
            <a:r>
              <a:rPr lang="nl-BE" sz="2800" b="1" dirty="0"/>
              <a:t>? ¿Cómo </a:t>
            </a:r>
            <a:r>
              <a:rPr lang="nl-BE" sz="2800" b="1" dirty="0" err="1"/>
              <a:t>está</a:t>
            </a:r>
            <a:r>
              <a:rPr lang="nl-BE" sz="2800" b="1" dirty="0"/>
              <a:t>?</a:t>
            </a:r>
          </a:p>
        </p:txBody>
      </p:sp>
      <p:pic>
        <p:nvPicPr>
          <p:cNvPr id="1028" name="Picture 4" descr="Sonríe mira que es mejor que estar amargado - Photos | Facebook">
            <a:extLst>
              <a:ext uri="{FF2B5EF4-FFF2-40B4-BE49-F238E27FC236}">
                <a16:creationId xmlns:a16="http://schemas.microsoft.com/office/drawing/2014/main" id="{CD89EEDB-7DD0-4541-9FD1-ECA9C6B33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551" y="2864905"/>
            <a:ext cx="3539058" cy="318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00FD690-DE5B-4DC3-8640-93D3069A8CDF}"/>
              </a:ext>
            </a:extLst>
          </p:cNvPr>
          <p:cNvSpPr txBox="1"/>
          <p:nvPr/>
        </p:nvSpPr>
        <p:spPr>
          <a:xfrm>
            <a:off x="4766649" y="372569"/>
            <a:ext cx="609442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1.</a:t>
            </a:r>
            <a:r>
              <a:rPr lang="es-ES" i="1" dirty="0">
                <a:solidFill>
                  <a:srgbClr val="202124"/>
                </a:solidFill>
                <a:latin typeface="arial" panose="020B0604020202020204" pitchFamily="34" charset="0"/>
              </a:rPr>
              <a:t> adjetivo</a:t>
            </a:r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[persona] Que siente amargura o pena por un desengaño, una frustración, la falta de cariño o una muestra de desconsideración, etc.</a:t>
            </a:r>
          </a:p>
          <a:p>
            <a:pPr algn="l"/>
            <a:r>
              <a:rPr lang="es-ES" b="0" i="0" dirty="0">
                <a:solidFill>
                  <a:srgbClr val="878787"/>
                </a:solidFill>
                <a:effectLst/>
                <a:latin typeface="arial" panose="020B0604020202020204" pitchFamily="34" charset="0"/>
              </a:rPr>
              <a:t>"estar amargado"</a:t>
            </a:r>
          </a:p>
          <a:p>
            <a:pPr algn="l">
              <a:buFont typeface="+mj-lt"/>
              <a:buAutoNum type="arabicPeriod"/>
            </a:pPr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  <a:r>
              <a:rPr lang="es-ES" b="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adjetivo · nombre masculino y femenino</a:t>
            </a:r>
            <a:endParaRPr lang="es-ES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algn="l"/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[persona] Que muestra malhumor y hostilidad hacia los demás, generalmente por haber sufrido algún desengaño o frustración, y su actitud es pesimista.</a:t>
            </a:r>
          </a:p>
          <a:p>
            <a:pPr algn="l"/>
            <a:r>
              <a:rPr lang="es-ES" b="0" i="0" dirty="0">
                <a:solidFill>
                  <a:srgbClr val="878787"/>
                </a:solidFill>
                <a:effectLst/>
                <a:latin typeface="arial" panose="020B0604020202020204" pitchFamily="34" charset="0"/>
              </a:rPr>
              <a:t>"ser un amargado"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87A2257-BC63-4B49-A0DA-FD9C854B795F}"/>
              </a:ext>
            </a:extLst>
          </p:cNvPr>
          <p:cNvSpPr txBox="1"/>
          <p:nvPr/>
        </p:nvSpPr>
        <p:spPr>
          <a:xfrm>
            <a:off x="655292" y="4837950"/>
            <a:ext cx="3298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Estar</a:t>
            </a:r>
            <a:r>
              <a:rPr lang="nl-BE" dirty="0"/>
              <a:t> </a:t>
            </a:r>
            <a:r>
              <a:rPr lang="nl-BE" dirty="0" err="1"/>
              <a:t>amargado</a:t>
            </a:r>
            <a:r>
              <a:rPr lang="nl-BE" dirty="0"/>
              <a:t>/a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46FB9DC-D9B6-4C0D-83A7-43A2B01EEEAF}"/>
              </a:ext>
            </a:extLst>
          </p:cNvPr>
          <p:cNvSpPr txBox="1"/>
          <p:nvPr/>
        </p:nvSpPr>
        <p:spPr>
          <a:xfrm>
            <a:off x="610942" y="5452652"/>
            <a:ext cx="2969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Amargar</a:t>
            </a:r>
            <a:r>
              <a:rPr lang="nl-BE" dirty="0"/>
              <a:t> la </a:t>
            </a:r>
            <a:r>
              <a:rPr lang="nl-BE" dirty="0" err="1"/>
              <a:t>vida</a:t>
            </a:r>
            <a:r>
              <a:rPr lang="nl-BE" dirty="0"/>
              <a:t> a </a:t>
            </a:r>
            <a:r>
              <a:rPr lang="nl-BE" dirty="0" err="1"/>
              <a:t>alguien</a:t>
            </a:r>
            <a:endParaRPr lang="nl-BE" dirty="0"/>
          </a:p>
          <a:p>
            <a:r>
              <a:rPr lang="nl-BE" dirty="0" err="1"/>
              <a:t>Amargarse</a:t>
            </a:r>
            <a:r>
              <a:rPr lang="nl-BE" dirty="0"/>
              <a:t> la </a:t>
            </a:r>
            <a:r>
              <a:rPr lang="nl-BE" dirty="0" err="1"/>
              <a:t>vida</a:t>
            </a:r>
            <a:endParaRPr lang="nl-BE" dirty="0"/>
          </a:p>
        </p:txBody>
      </p:sp>
      <p:pic>
        <p:nvPicPr>
          <p:cNvPr id="3" name="Picture 2" descr="Mantel individual frase si la vida te da limones - TenVinilo">
            <a:extLst>
              <a:ext uri="{FF2B5EF4-FFF2-40B4-BE49-F238E27FC236}">
                <a16:creationId xmlns:a16="http://schemas.microsoft.com/office/drawing/2014/main" id="{D239234E-F539-43A0-A4A3-1325FB94B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0" r="18916"/>
          <a:stretch/>
        </p:blipFill>
        <p:spPr bwMode="auto">
          <a:xfrm>
            <a:off x="8919697" y="3210706"/>
            <a:ext cx="2466989" cy="266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03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9B60C0CE-8BEF-403F-AFEE-1200FE0D3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08" y="1545996"/>
            <a:ext cx="7678115" cy="409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9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D136737-171A-480C-9AA0-01BC1A4C4EB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34"/>
          <a:stretch/>
        </p:blipFill>
        <p:spPr bwMode="auto">
          <a:xfrm>
            <a:off x="340935" y="1979630"/>
            <a:ext cx="5165889" cy="364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DCD7E77-65B0-4EE9-97DA-C831C9B0F8B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37"/>
          <a:stretch/>
        </p:blipFill>
        <p:spPr bwMode="auto">
          <a:xfrm>
            <a:off x="6308175" y="2018785"/>
            <a:ext cx="4754105" cy="38138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224B3C8-AA24-436C-A176-6569D53E3F16}"/>
              </a:ext>
            </a:extLst>
          </p:cNvPr>
          <p:cNvSpPr txBox="1"/>
          <p:nvPr/>
        </p:nvSpPr>
        <p:spPr>
          <a:xfrm>
            <a:off x="3687452" y="1979630"/>
            <a:ext cx="127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Por los que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5083296-00D4-4C8F-9CE7-FC43B1D95DFA}"/>
              </a:ext>
            </a:extLst>
          </p:cNvPr>
          <p:cNvSpPr txBox="1"/>
          <p:nvPr/>
        </p:nvSpPr>
        <p:spPr>
          <a:xfrm>
            <a:off x="2923880" y="3701870"/>
            <a:ext cx="1150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En el que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586DEA4-71F2-471C-A248-A18896F2E2D3}"/>
              </a:ext>
            </a:extLst>
          </p:cNvPr>
          <p:cNvSpPr txBox="1"/>
          <p:nvPr/>
        </p:nvSpPr>
        <p:spPr>
          <a:xfrm>
            <a:off x="2995411" y="4225590"/>
            <a:ext cx="1384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Que/ la </a:t>
            </a:r>
            <a:r>
              <a:rPr lang="nl-BE" dirty="0" err="1"/>
              <a:t>cual</a:t>
            </a:r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B832C5B-FE77-4611-AA83-424C2B89D0C3}"/>
              </a:ext>
            </a:extLst>
          </p:cNvPr>
          <p:cNvSpPr txBox="1"/>
          <p:nvPr/>
        </p:nvSpPr>
        <p:spPr>
          <a:xfrm>
            <a:off x="6396606" y="2226176"/>
            <a:ext cx="153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En la que/</a:t>
            </a:r>
            <a:r>
              <a:rPr lang="nl-BE" dirty="0" err="1"/>
              <a:t>cual</a:t>
            </a:r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1731FC0-96B4-4984-BFCD-B4901B7578C2}"/>
              </a:ext>
            </a:extLst>
          </p:cNvPr>
          <p:cNvSpPr txBox="1"/>
          <p:nvPr/>
        </p:nvSpPr>
        <p:spPr>
          <a:xfrm>
            <a:off x="8259450" y="2439360"/>
            <a:ext cx="194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Desde</a:t>
            </a:r>
            <a:r>
              <a:rPr lang="nl-BE" dirty="0"/>
              <a:t> la que /</a:t>
            </a:r>
            <a:r>
              <a:rPr lang="nl-BE" dirty="0" err="1"/>
              <a:t>cual</a:t>
            </a:r>
            <a:endParaRPr lang="nl-BE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A9EFDE4-7145-45CB-9BF8-494369ACD19D}"/>
              </a:ext>
            </a:extLst>
          </p:cNvPr>
          <p:cNvSpPr txBox="1"/>
          <p:nvPr/>
        </p:nvSpPr>
        <p:spPr>
          <a:xfrm>
            <a:off x="8110193" y="3931735"/>
            <a:ext cx="1150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lo que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0D7C126-1474-42BE-96EF-5BA72F66B1FD}"/>
              </a:ext>
            </a:extLst>
          </p:cNvPr>
          <p:cNvSpPr txBox="1"/>
          <p:nvPr/>
        </p:nvSpPr>
        <p:spPr>
          <a:xfrm>
            <a:off x="6718168" y="5054778"/>
            <a:ext cx="1464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Con lo que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68B0306-02C9-4C42-A5E5-F76F3EF534BD}"/>
              </a:ext>
            </a:extLst>
          </p:cNvPr>
          <p:cNvSpPr txBox="1"/>
          <p:nvPr/>
        </p:nvSpPr>
        <p:spPr>
          <a:xfrm>
            <a:off x="2940786" y="2751739"/>
            <a:ext cx="1384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 que / la </a:t>
            </a:r>
            <a:r>
              <a:rPr lang="nl-BE" dirty="0" err="1"/>
              <a:t>cual</a:t>
            </a:r>
            <a:endParaRPr lang="nl-BE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A481B47-7314-44FE-AEDE-680E76E8DBF6}"/>
              </a:ext>
            </a:extLst>
          </p:cNvPr>
          <p:cNvSpPr txBox="1"/>
          <p:nvPr/>
        </p:nvSpPr>
        <p:spPr>
          <a:xfrm>
            <a:off x="2265858" y="4940927"/>
            <a:ext cx="232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De los que/ </a:t>
            </a:r>
            <a:r>
              <a:rPr lang="nl-BE" dirty="0" err="1"/>
              <a:t>cuales</a:t>
            </a:r>
            <a:endParaRPr lang="nl-BE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14B021F3-D4FC-4E42-8452-7F68BBCC09BE}"/>
              </a:ext>
            </a:extLst>
          </p:cNvPr>
          <p:cNvSpPr txBox="1"/>
          <p:nvPr/>
        </p:nvSpPr>
        <p:spPr>
          <a:xfrm>
            <a:off x="7058429" y="3619051"/>
            <a:ext cx="194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 lo que/</a:t>
            </a:r>
            <a:r>
              <a:rPr lang="nl-BE" dirty="0" err="1"/>
              <a:t>cosa</a:t>
            </a:r>
            <a:r>
              <a:rPr lang="nl-BE" dirty="0"/>
              <a:t> que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1EFC56A-08F7-4305-B36B-B7D2E854F291}"/>
              </a:ext>
            </a:extLst>
          </p:cNvPr>
          <p:cNvSpPr txBox="1"/>
          <p:nvPr/>
        </p:nvSpPr>
        <p:spPr>
          <a:xfrm>
            <a:off x="729842" y="385894"/>
            <a:ext cx="2194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/>
              <a:t>Soluciones</a:t>
            </a:r>
            <a:r>
              <a:rPr lang="nl-BE" b="1" dirty="0"/>
              <a:t> </a:t>
            </a:r>
            <a:r>
              <a:rPr lang="nl-BE" b="1" dirty="0" err="1"/>
              <a:t>relativos</a:t>
            </a:r>
            <a:endParaRPr lang="nl-BE" b="1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44CDF1C8-7DE8-437B-8AEF-A54888DB92A1}"/>
              </a:ext>
            </a:extLst>
          </p:cNvPr>
          <p:cNvSpPr txBox="1"/>
          <p:nvPr/>
        </p:nvSpPr>
        <p:spPr>
          <a:xfrm>
            <a:off x="729842" y="1272619"/>
            <a:ext cx="3229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Ejercicio</a:t>
            </a:r>
            <a:r>
              <a:rPr lang="nl-BE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18737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1A466875-47B3-41BF-B16F-A84E1FEBA77E}"/>
              </a:ext>
            </a:extLst>
          </p:cNvPr>
          <p:cNvSpPr txBox="1"/>
          <p:nvPr/>
        </p:nvSpPr>
        <p:spPr>
          <a:xfrm>
            <a:off x="367645" y="111047"/>
            <a:ext cx="286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Ejercicio</a:t>
            </a:r>
            <a:r>
              <a:rPr lang="nl-BE" dirty="0"/>
              <a:t> 2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CF240CF-A56C-41FB-9A09-F84A0766394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468" y="481733"/>
            <a:ext cx="3137955" cy="1922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Afbeelding 13" descr="Afbeelding met tekst&#10;&#10;Automatisch gegenereerde beschrijving">
            <a:extLst>
              <a:ext uri="{FF2B5EF4-FFF2-40B4-BE49-F238E27FC236}">
                <a16:creationId xmlns:a16="http://schemas.microsoft.com/office/drawing/2014/main" id="{E999873A-6A71-49CD-A0DB-FDEDFAD21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40" y="1280881"/>
            <a:ext cx="6362998" cy="429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56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0209DF0-BE8B-45A4-9ED9-60AA086C18A2}"/>
              </a:ext>
            </a:extLst>
          </p:cNvPr>
          <p:cNvSpPr txBox="1"/>
          <p:nvPr/>
        </p:nvSpPr>
        <p:spPr>
          <a:xfrm>
            <a:off x="626170" y="152626"/>
            <a:ext cx="3546532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¿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Indicativo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subjuntivo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Elige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nl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3FD5518-A9F3-452B-826E-FE375044FF0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11" y="641763"/>
            <a:ext cx="3803106" cy="35222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1B2C8A7-0F35-4690-BFF2-C8D6D6F7F18B}"/>
              </a:ext>
            </a:extLst>
          </p:cNvPr>
          <p:cNvSpPr txBox="1"/>
          <p:nvPr/>
        </p:nvSpPr>
        <p:spPr>
          <a:xfrm>
            <a:off x="4920791" y="535059"/>
            <a:ext cx="2007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Cuantos</a:t>
            </a:r>
            <a:r>
              <a:rPr lang="nl-BE" dirty="0"/>
              <a:t> </a:t>
            </a:r>
            <a:r>
              <a:rPr lang="nl-BE" dirty="0" err="1"/>
              <a:t>viven</a:t>
            </a:r>
            <a:r>
              <a:rPr lang="nl-BE" dirty="0"/>
              <a:t> = 2</a:t>
            </a:r>
          </a:p>
          <a:p>
            <a:r>
              <a:rPr lang="nl-BE" dirty="0" err="1"/>
              <a:t>Cuantos</a:t>
            </a:r>
            <a:r>
              <a:rPr lang="nl-BE" dirty="0"/>
              <a:t> </a:t>
            </a:r>
            <a:r>
              <a:rPr lang="nl-BE" dirty="0" err="1"/>
              <a:t>vivan</a:t>
            </a:r>
            <a:r>
              <a:rPr lang="nl-BE" dirty="0"/>
              <a:t> =1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4AC071D-A039-49C3-A0B5-4357E9AA6078}"/>
              </a:ext>
            </a:extLst>
          </p:cNvPr>
          <p:cNvSpPr txBox="1"/>
          <p:nvPr/>
        </p:nvSpPr>
        <p:spPr>
          <a:xfrm>
            <a:off x="4920791" y="1353042"/>
            <a:ext cx="3516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El </a:t>
            </a:r>
            <a:r>
              <a:rPr lang="nl-BE" dirty="0" err="1"/>
              <a:t>hecho</a:t>
            </a:r>
            <a:r>
              <a:rPr lang="nl-BE" dirty="0"/>
              <a:t> que </a:t>
            </a:r>
            <a:r>
              <a:rPr lang="nl-BE" dirty="0" err="1"/>
              <a:t>comentamos</a:t>
            </a:r>
            <a:r>
              <a:rPr lang="nl-BE" dirty="0"/>
              <a:t>= 1</a:t>
            </a:r>
          </a:p>
          <a:p>
            <a:r>
              <a:rPr lang="nl-BE" dirty="0"/>
              <a:t>El </a:t>
            </a:r>
            <a:r>
              <a:rPr lang="nl-BE" dirty="0" err="1"/>
              <a:t>hecho</a:t>
            </a:r>
            <a:r>
              <a:rPr lang="nl-BE" dirty="0"/>
              <a:t> que </a:t>
            </a:r>
            <a:r>
              <a:rPr lang="nl-BE" dirty="0" err="1"/>
              <a:t>comentemos</a:t>
            </a:r>
            <a:r>
              <a:rPr lang="nl-BE" dirty="0"/>
              <a:t> = 2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54F174F-0EC3-4F7F-99CB-7B36D5459FCA}"/>
              </a:ext>
            </a:extLst>
          </p:cNvPr>
          <p:cNvSpPr txBox="1"/>
          <p:nvPr/>
        </p:nvSpPr>
        <p:spPr>
          <a:xfrm>
            <a:off x="4972638" y="2243876"/>
            <a:ext cx="3412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Cuanto</a:t>
            </a:r>
            <a:r>
              <a:rPr lang="nl-BE" dirty="0"/>
              <a:t> </a:t>
            </a:r>
            <a:r>
              <a:rPr lang="nl-BE" dirty="0" err="1"/>
              <a:t>haces</a:t>
            </a:r>
            <a:r>
              <a:rPr lang="nl-BE" dirty="0"/>
              <a:t>= 1</a:t>
            </a:r>
          </a:p>
          <a:p>
            <a:r>
              <a:rPr lang="nl-BE" dirty="0" err="1"/>
              <a:t>Cuanto</a:t>
            </a:r>
            <a:r>
              <a:rPr lang="nl-BE" dirty="0"/>
              <a:t> </a:t>
            </a:r>
            <a:r>
              <a:rPr lang="nl-BE" dirty="0" err="1"/>
              <a:t>hagas</a:t>
            </a:r>
            <a:r>
              <a:rPr lang="nl-BE" dirty="0"/>
              <a:t>= 2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12A436F-B33E-41A8-810D-16ADDD27E5B9}"/>
              </a:ext>
            </a:extLst>
          </p:cNvPr>
          <p:cNvSpPr txBox="1"/>
          <p:nvPr/>
        </p:nvSpPr>
        <p:spPr>
          <a:xfrm>
            <a:off x="4920791" y="3134710"/>
            <a:ext cx="3412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Cuya</a:t>
            </a:r>
            <a:r>
              <a:rPr lang="nl-BE" dirty="0"/>
              <a:t> </a:t>
            </a:r>
            <a:r>
              <a:rPr lang="nl-BE" dirty="0" err="1"/>
              <a:t>vida</a:t>
            </a:r>
            <a:r>
              <a:rPr lang="nl-BE" dirty="0"/>
              <a:t> ha </a:t>
            </a:r>
            <a:r>
              <a:rPr lang="nl-BE" dirty="0" err="1"/>
              <a:t>sido</a:t>
            </a:r>
            <a:r>
              <a:rPr lang="nl-BE" dirty="0"/>
              <a:t>= 2</a:t>
            </a:r>
          </a:p>
          <a:p>
            <a:r>
              <a:rPr lang="nl-BE" dirty="0" err="1"/>
              <a:t>Cuya</a:t>
            </a:r>
            <a:r>
              <a:rPr lang="nl-BE" dirty="0"/>
              <a:t> </a:t>
            </a:r>
            <a:r>
              <a:rPr lang="nl-BE" dirty="0" err="1"/>
              <a:t>vida</a:t>
            </a:r>
            <a:r>
              <a:rPr lang="nl-BE" dirty="0"/>
              <a:t> </a:t>
            </a:r>
            <a:r>
              <a:rPr lang="nl-BE" dirty="0" err="1"/>
              <a:t>haya</a:t>
            </a:r>
            <a:r>
              <a:rPr lang="nl-BE" dirty="0"/>
              <a:t> </a:t>
            </a:r>
            <a:r>
              <a:rPr lang="nl-BE" dirty="0" err="1"/>
              <a:t>sido</a:t>
            </a:r>
            <a:r>
              <a:rPr lang="nl-BE" dirty="0"/>
              <a:t>= 1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DA85581-0FDC-4992-ACF5-6A5C53E3C3C0}"/>
              </a:ext>
            </a:extLst>
          </p:cNvPr>
          <p:cNvSpPr txBox="1"/>
          <p:nvPr/>
        </p:nvSpPr>
        <p:spPr>
          <a:xfrm>
            <a:off x="584287" y="4408496"/>
            <a:ext cx="3392095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Marca la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opción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posible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nl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6AD4A91-2705-4CAF-9CB5-518B437835E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52" y="4916378"/>
            <a:ext cx="5990590" cy="157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79AE4DE9-6340-4CC2-94D5-294B3C2B8C85}"/>
              </a:ext>
            </a:extLst>
          </p:cNvPr>
          <p:cNvSpPr txBox="1"/>
          <p:nvPr/>
        </p:nvSpPr>
        <p:spPr>
          <a:xfrm>
            <a:off x="7356634" y="3781041"/>
            <a:ext cx="45809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AutoNum type="arabicPeriod"/>
            </a:pPr>
            <a:r>
              <a:rPr lang="es-ES" sz="1800" b="0" i="0" u="none" strike="noStrike" baseline="0" dirty="0">
                <a:latin typeface="FrutigerLTStd-Light"/>
              </a:rPr>
              <a:t>voy/vaya (el indicativo es más actual, más seguro; el subjuntivo es más hipotético, más general); </a:t>
            </a:r>
          </a:p>
          <a:p>
            <a:pPr marL="342900" indent="-342900" algn="l">
              <a:buAutoNum type="arabicPeriod"/>
            </a:pPr>
            <a:r>
              <a:rPr lang="es-ES" sz="1800" b="0" i="0" u="none" strike="noStrike" baseline="0" dirty="0">
                <a:latin typeface="FrutigerLTStd-Light"/>
              </a:rPr>
              <a:t>queda </a:t>
            </a:r>
          </a:p>
          <a:p>
            <a:pPr marL="342900" indent="-342900" algn="l">
              <a:buAutoNum type="arabicPeriod"/>
            </a:pPr>
            <a:r>
              <a:rPr lang="es-ES" sz="1800" b="0" i="0" u="none" strike="noStrike" baseline="0" dirty="0">
                <a:latin typeface="FrutigerLTStd-Light"/>
              </a:rPr>
              <a:t> viva </a:t>
            </a:r>
          </a:p>
          <a:p>
            <a:pPr marL="342900" indent="-342900" algn="l">
              <a:buAutoNum type="arabicPeriod"/>
            </a:pPr>
            <a:r>
              <a:rPr lang="es-ES" sz="1800" b="0" i="0" u="none" strike="noStrike" baseline="0" dirty="0">
                <a:latin typeface="FrutigerLTStd-Light"/>
              </a:rPr>
              <a:t>fundaron</a:t>
            </a:r>
          </a:p>
          <a:p>
            <a:pPr algn="l"/>
            <a:r>
              <a:rPr lang="es-ES" sz="1800" b="0" i="0" u="none" strike="noStrike" baseline="0" dirty="0">
                <a:latin typeface="FrutigerLTStd-Light"/>
              </a:rPr>
              <a:t>5. la marcó </a:t>
            </a:r>
          </a:p>
          <a:p>
            <a:pPr algn="l"/>
            <a:r>
              <a:rPr lang="es-ES" sz="1800" b="0" i="0" u="none" strike="noStrike" baseline="0" dirty="0">
                <a:latin typeface="FrutigerLTStd-Light"/>
              </a:rPr>
              <a:t>6. fue/fuera (en indicativo hablas de algo seguro, que conoces / hablas en general, no estás tan seguro).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0636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os cinco sentidos del ser humano - Descubre cuáles son">
            <a:extLst>
              <a:ext uri="{FF2B5EF4-FFF2-40B4-BE49-F238E27FC236}">
                <a16:creationId xmlns:a16="http://schemas.microsoft.com/office/drawing/2014/main" id="{9D60B0CD-DF20-4B75-9FE6-729248B43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57" y="1040826"/>
            <a:ext cx="571500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 materia y sus porpiedades">
            <a:extLst>
              <a:ext uri="{FF2B5EF4-FFF2-40B4-BE49-F238E27FC236}">
                <a16:creationId xmlns:a16="http://schemas.microsoft.com/office/drawing/2014/main" id="{7045E0E7-32EE-4965-886C-51D971EC2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 t="16875" r="70500" b="69417"/>
          <a:stretch/>
        </p:blipFill>
        <p:spPr bwMode="auto">
          <a:xfrm>
            <a:off x="4883083" y="4544554"/>
            <a:ext cx="2925945" cy="114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0C366A1-5335-46FF-8E85-72E968E4C310}"/>
              </a:ext>
            </a:extLst>
          </p:cNvPr>
          <p:cNvSpPr txBox="1"/>
          <p:nvPr/>
        </p:nvSpPr>
        <p:spPr>
          <a:xfrm>
            <a:off x="5388988" y="5693790"/>
            <a:ext cx="1414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con tu …</a:t>
            </a:r>
          </a:p>
        </p:txBody>
      </p:sp>
      <p:pic>
        <p:nvPicPr>
          <p:cNvPr id="2054" name="Picture 6" descr="La materia y sus porpiedades">
            <a:extLst>
              <a:ext uri="{FF2B5EF4-FFF2-40B4-BE49-F238E27FC236}">
                <a16:creationId xmlns:a16="http://schemas.microsoft.com/office/drawing/2014/main" id="{52176D2F-3B9E-4BC0-AA66-F18CF20F03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9" t="16980" r="38128" b="68644"/>
          <a:stretch/>
        </p:blipFill>
        <p:spPr bwMode="auto">
          <a:xfrm>
            <a:off x="151642" y="1040826"/>
            <a:ext cx="2667659" cy="112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9481BB9-8179-472E-B4BC-FB30F406AFF2}"/>
              </a:ext>
            </a:extLst>
          </p:cNvPr>
          <p:cNvSpPr txBox="1"/>
          <p:nvPr/>
        </p:nvSpPr>
        <p:spPr>
          <a:xfrm>
            <a:off x="313637" y="2085516"/>
            <a:ext cx="164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Que </a:t>
            </a:r>
            <a:r>
              <a:rPr lang="nl-BE" dirty="0" err="1"/>
              <a:t>goza</a:t>
            </a:r>
            <a:r>
              <a:rPr lang="nl-BE" dirty="0"/>
              <a:t> tu…</a:t>
            </a:r>
          </a:p>
        </p:txBody>
      </p:sp>
      <p:pic>
        <p:nvPicPr>
          <p:cNvPr id="2056" name="Picture 8" descr="La materia y sus porpiedades">
            <a:extLst>
              <a:ext uri="{FF2B5EF4-FFF2-40B4-BE49-F238E27FC236}">
                <a16:creationId xmlns:a16="http://schemas.microsoft.com/office/drawing/2014/main" id="{8F8C9B12-5014-4B57-80B0-2E7FC4DF9C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95" t="16331" b="68731"/>
          <a:stretch/>
        </p:blipFill>
        <p:spPr bwMode="auto">
          <a:xfrm>
            <a:off x="144165" y="3915314"/>
            <a:ext cx="3122194" cy="125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CBFCEB5-5D87-4FA9-8CE9-0CA6CBB7AC6A}"/>
              </a:ext>
            </a:extLst>
          </p:cNvPr>
          <p:cNvSpPr txBox="1"/>
          <p:nvPr/>
        </p:nvSpPr>
        <p:spPr>
          <a:xfrm>
            <a:off x="356647" y="5122625"/>
            <a:ext cx="1554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Pero</a:t>
            </a:r>
            <a:r>
              <a:rPr lang="nl-BE" dirty="0"/>
              <a:t> con el…</a:t>
            </a:r>
          </a:p>
        </p:txBody>
      </p:sp>
      <p:pic>
        <p:nvPicPr>
          <p:cNvPr id="2058" name="Picture 10" descr="La materia y sus porpiedades">
            <a:extLst>
              <a:ext uri="{FF2B5EF4-FFF2-40B4-BE49-F238E27FC236}">
                <a16:creationId xmlns:a16="http://schemas.microsoft.com/office/drawing/2014/main" id="{FF4BEBE6-40ED-4E7A-A896-0B1C8D954B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" t="67446" r="70171" b="18350"/>
          <a:stretch/>
        </p:blipFill>
        <p:spPr bwMode="auto">
          <a:xfrm>
            <a:off x="8925643" y="3198459"/>
            <a:ext cx="2608726" cy="109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890A8FF-0BCA-4741-A210-CF13AA06D2B7}"/>
              </a:ext>
            </a:extLst>
          </p:cNvPr>
          <p:cNvSpPr txBox="1"/>
          <p:nvPr/>
        </p:nvSpPr>
        <p:spPr>
          <a:xfrm>
            <a:off x="8925643" y="4289196"/>
            <a:ext cx="177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De tu …</a:t>
            </a:r>
          </a:p>
        </p:txBody>
      </p:sp>
      <p:pic>
        <p:nvPicPr>
          <p:cNvPr id="2060" name="Picture 12" descr="La materia y sus porpiedades">
            <a:extLst>
              <a:ext uri="{FF2B5EF4-FFF2-40B4-BE49-F238E27FC236}">
                <a16:creationId xmlns:a16="http://schemas.microsoft.com/office/drawing/2014/main" id="{1C1E2E63-EB88-4E91-948B-AA063E16D6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9" t="64728" r="1981" b="21414"/>
          <a:stretch/>
        </p:blipFill>
        <p:spPr bwMode="auto">
          <a:xfrm>
            <a:off x="8577285" y="744203"/>
            <a:ext cx="2276853" cy="88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DBE6506-C520-47C7-A9CA-1B65D1A0DE92}"/>
              </a:ext>
            </a:extLst>
          </p:cNvPr>
          <p:cNvSpPr txBox="1"/>
          <p:nvPr/>
        </p:nvSpPr>
        <p:spPr>
          <a:xfrm>
            <a:off x="8756813" y="1623851"/>
            <a:ext cx="2149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Con el </a:t>
            </a:r>
            <a:r>
              <a:rPr lang="nl-BE" dirty="0" err="1"/>
              <a:t>sentido</a:t>
            </a:r>
            <a:r>
              <a:rPr lang="nl-BE" dirty="0"/>
              <a:t> del …</a:t>
            </a:r>
          </a:p>
          <a:p>
            <a:r>
              <a:rPr lang="nl-BE" dirty="0"/>
              <a:t>De </a:t>
            </a:r>
            <a:r>
              <a:rPr lang="nl-BE" dirty="0" err="1"/>
              <a:t>todas</a:t>
            </a:r>
            <a:r>
              <a:rPr lang="nl-BE" dirty="0"/>
              <a:t> las </a:t>
            </a:r>
            <a:r>
              <a:rPr lang="nl-BE" dirty="0" err="1"/>
              <a:t>frutas</a:t>
            </a:r>
            <a:r>
              <a:rPr lang="nl-BE" dirty="0"/>
              <a:t>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79CF8BA-E005-4922-A917-D547892529B5}"/>
              </a:ext>
            </a:extLst>
          </p:cNvPr>
          <p:cNvSpPr txBox="1"/>
          <p:nvPr/>
        </p:nvSpPr>
        <p:spPr>
          <a:xfrm>
            <a:off x="1705262" y="2093555"/>
            <a:ext cx="1089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vista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11DC8CC-F96E-480E-8979-EEEA12F08B8B}"/>
              </a:ext>
            </a:extLst>
          </p:cNvPr>
          <p:cNvSpPr txBox="1"/>
          <p:nvPr/>
        </p:nvSpPr>
        <p:spPr>
          <a:xfrm>
            <a:off x="1620033" y="5071423"/>
            <a:ext cx="100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tacto</a:t>
            </a:r>
            <a:endParaRPr lang="nl-BE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7B63937-C45A-4117-86F5-766CE99F9C33}"/>
              </a:ext>
            </a:extLst>
          </p:cNvPr>
          <p:cNvSpPr txBox="1"/>
          <p:nvPr/>
        </p:nvSpPr>
        <p:spPr>
          <a:xfrm>
            <a:off x="6299339" y="5650527"/>
            <a:ext cx="100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nariz</a:t>
            </a:r>
            <a:endParaRPr lang="nl-BE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D208331-3276-4E86-9BE8-63A5D3692298}"/>
              </a:ext>
            </a:extLst>
          </p:cNvPr>
          <p:cNvSpPr txBox="1"/>
          <p:nvPr/>
        </p:nvSpPr>
        <p:spPr>
          <a:xfrm>
            <a:off x="10939187" y="1577684"/>
            <a:ext cx="760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gusto</a:t>
            </a:r>
            <a:endParaRPr lang="nl-BE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5F12858-E6DA-4F45-933A-51B6AE73C703}"/>
              </a:ext>
            </a:extLst>
          </p:cNvPr>
          <p:cNvSpPr txBox="1"/>
          <p:nvPr/>
        </p:nvSpPr>
        <p:spPr>
          <a:xfrm>
            <a:off x="9814954" y="4286916"/>
            <a:ext cx="177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audición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2759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E073391-0D62-4847-9ED4-4A836D64CAF8}"/>
              </a:ext>
            </a:extLst>
          </p:cNvPr>
          <p:cNvSpPr txBox="1"/>
          <p:nvPr/>
        </p:nvSpPr>
        <p:spPr>
          <a:xfrm>
            <a:off x="1199626" y="369116"/>
            <a:ext cx="6451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Los 5 </a:t>
            </a:r>
            <a:r>
              <a:rPr lang="nl-BE" b="1" dirty="0" err="1"/>
              <a:t>sentidos</a:t>
            </a:r>
            <a:endParaRPr lang="nl-BE" b="1" dirty="0"/>
          </a:p>
        </p:txBody>
      </p:sp>
      <p:pic>
        <p:nvPicPr>
          <p:cNvPr id="1026" name="Picture 2" descr="Los 5 sentidos | Árbol ABC">
            <a:extLst>
              <a:ext uri="{FF2B5EF4-FFF2-40B4-BE49-F238E27FC236}">
                <a16:creationId xmlns:a16="http://schemas.microsoft.com/office/drawing/2014/main" id="{A3E8D517-7E93-4D15-BE80-14C5E752C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08" y="849867"/>
            <a:ext cx="9691981" cy="545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84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94EBFAD0-BA17-4BF3-8D72-A68417C98D93}"/>
              </a:ext>
            </a:extLst>
          </p:cNvPr>
          <p:cNvSpPr txBox="1"/>
          <p:nvPr/>
        </p:nvSpPr>
        <p:spPr>
          <a:xfrm>
            <a:off x="293616" y="3017132"/>
            <a:ext cx="458877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Sevilla...</a:t>
            </a:r>
            <a:b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Escuchad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las campanas de la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Giralda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nl-BE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Oled</a:t>
            </a:r>
            <a:r>
              <a:rPr lang="nl-BE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los </a:t>
            </a:r>
            <a:r>
              <a:rPr lang="nl-BE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jazmines</a:t>
            </a:r>
            <a:r>
              <a:rPr lang="nl-BE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nl-BE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nl-BE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Bebed</a:t>
            </a:r>
            <a:r>
              <a:rPr lang="nl-BE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el café con </a:t>
            </a:r>
            <a:r>
              <a:rPr lang="nl-BE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leche</a:t>
            </a:r>
            <a:r>
              <a:rPr lang="nl-BE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br>
              <a:rPr lang="nl-BE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Tocad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guitarra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flamenca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b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Contemplad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 vista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desde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el Puente de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Triana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nl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D609B04-11A0-4618-9306-313CB10DF9AF}"/>
              </a:ext>
            </a:extLst>
          </p:cNvPr>
          <p:cNvSpPr txBox="1"/>
          <p:nvPr/>
        </p:nvSpPr>
        <p:spPr>
          <a:xfrm>
            <a:off x="933275" y="648903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Una ciudad con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cinco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sentidos</a:t>
            </a:r>
            <a:r>
              <a:rPr lang="en-US" sz="1800" dirty="0">
                <a:solidFill>
                  <a:srgbClr val="FFD3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nl-BE" dirty="0"/>
          </a:p>
        </p:txBody>
      </p:sp>
      <p:pic>
        <p:nvPicPr>
          <p:cNvPr id="1026" name="Picture 2" descr="Sevilla Daily Photo: Las campanas de la Giralda.">
            <a:extLst>
              <a:ext uri="{FF2B5EF4-FFF2-40B4-BE49-F238E27FC236}">
                <a16:creationId xmlns:a16="http://schemas.microsoft.com/office/drawing/2014/main" id="{783006F4-96DC-41E6-9FA6-B418A1600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983" y="185782"/>
            <a:ext cx="2441515" cy="150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azmines morunos. Reales Alcázares. Sevilla | &quot;GALBA&quot; | Flickr">
            <a:extLst>
              <a:ext uri="{FF2B5EF4-FFF2-40B4-BE49-F238E27FC236}">
                <a16:creationId xmlns:a16="http://schemas.microsoft.com/office/drawing/2014/main" id="{8F1CA339-6E07-40C8-9201-CB6003CBF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931" y="969187"/>
            <a:ext cx="1580174" cy="231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fé con leche - Picture of Cafe bar El porton, Cordoba - Tripadvisor">
            <a:extLst>
              <a:ext uri="{FF2B5EF4-FFF2-40B4-BE49-F238E27FC236}">
                <a16:creationId xmlns:a16="http://schemas.microsoft.com/office/drawing/2014/main" id="{E4FB2D94-9579-4660-A0ED-63F0FC39A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313" y="1831762"/>
            <a:ext cx="3368792" cy="189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os músicos en la calle en Sevilla | by Daniel Reimann | FotoperiodismoUMH  | Medium">
            <a:extLst>
              <a:ext uri="{FF2B5EF4-FFF2-40B4-BE49-F238E27FC236}">
                <a16:creationId xmlns:a16="http://schemas.microsoft.com/office/drawing/2014/main" id="{3938DBEF-D22F-4860-8C8A-3843FF845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503" y="3984555"/>
            <a:ext cx="3173660" cy="211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uente de Triana | Turismo de Sevilla">
            <a:extLst>
              <a:ext uri="{FF2B5EF4-FFF2-40B4-BE49-F238E27FC236}">
                <a16:creationId xmlns:a16="http://schemas.microsoft.com/office/drawing/2014/main" id="{1B622F4F-5C99-4CF4-8298-F6E9F52D5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336" y="3984555"/>
            <a:ext cx="3500466" cy="233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25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424</Words>
  <Application>Microsoft Office PowerPoint</Application>
  <PresentationFormat>Breedbeeld</PresentationFormat>
  <Paragraphs>64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Arial</vt:lpstr>
      <vt:lpstr>Arial</vt:lpstr>
      <vt:lpstr>Calibri</vt:lpstr>
      <vt:lpstr>Calibri Light</vt:lpstr>
      <vt:lpstr>FrutigerLTStd-Light</vt:lpstr>
      <vt:lpstr>Times New Roman</vt:lpstr>
      <vt:lpstr>Kantoorthema</vt:lpstr>
      <vt:lpstr>Ciudades y pueblos con encanto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Ciudades y pueblos con encanto</dc:title>
  <dc:creator>MJOSE</dc:creator>
  <cp:lastModifiedBy>Maria José Rivas Lopez</cp:lastModifiedBy>
  <cp:revision>60</cp:revision>
  <dcterms:created xsi:type="dcterms:W3CDTF">2017-11-01T20:10:16Z</dcterms:created>
  <dcterms:modified xsi:type="dcterms:W3CDTF">2020-11-23T13:06:52Z</dcterms:modified>
</cp:coreProperties>
</file>