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D490E-677E-4D00-A910-FD3233FAD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3B98BB-1248-4EC0-832D-E9B8B59DE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6F1C74-0FC3-4634-8BF3-5DF592E0C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543601-59B7-4ADA-A556-DBB3C49D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54E88C-4EF7-4FCA-9BCC-AC656A6C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63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D4604-EDED-42C2-A519-4593E926C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26F67D-C9F9-4B34-A056-D295D6129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4A111E-77BE-4325-8CE9-17D0D1385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03BD16-951A-4C3B-B2A1-5CDD6485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5A4976-8DFC-4478-8C61-991D66A4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83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4A73CAF-40F3-40DF-A60B-F611A6DCE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493595-5A06-4FCE-9EC0-CDEE98EB2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87A1B5-F3EC-4B5F-BE48-F7208678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AE8688-E3C5-4C04-ADA0-B69483DC8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789B56-FB98-4C71-BB19-05979FD1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2964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68669-95EA-42F3-9938-69C83CC0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9A2FD3-3C6A-41E8-B24C-3D01D2B0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99F891-BF50-412D-ADEF-610FF659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179FE1-16A6-4E59-AD4B-10BF99F5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FC5B24-06C9-4469-82DC-4A84B572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055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96AF3-4EF7-4ADD-AA1C-E4EAB038E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6F24C1-3484-41FC-BA30-75E12CE32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DBC35A-BB81-40EE-AA2B-BF9BF2B7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B5D789-16D7-49B9-911B-A0936124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67524B-8D42-4207-8F4D-6A9B3849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4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755CB-155E-4538-8396-5F26D3F6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3C218D-7BFE-4264-9B93-AAC56376F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0A92E-F2D6-4F2C-9BAE-07B62F577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3A5FFE-9630-4F9A-AB7D-BDF7A85E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E580B0-55A7-4BD6-BBF1-B266747D3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0220E5-5FB5-4B67-8CF9-91281483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50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F4EC7-C4A9-47DE-85D4-57BC61756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F1BA2B-97B0-46FF-99EF-BB1664F23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378EE9-70DA-47E6-96C7-942F8CAC4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5A02AE-15A0-4488-A3D5-58145C2CC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ECEDBDD-B88D-4314-9A15-3F2EE1E84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65BC19B-F8D7-4DAB-A938-44321F69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A02D9E-5FF6-4286-AA87-8B76F57A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E4F674-688A-4890-8A93-4539787A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463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CC609-3010-4DBE-98EC-9A83BBAE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8B9537-7A31-4079-AFD8-93300849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72E8D8-87BF-418A-883F-99E27639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3C9C400-3436-4BEA-A40D-8ACF944D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918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6599C32-0F96-472C-9C7B-9D8A2AE9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3F1E3B6-9BE5-448A-A4AE-00FF7C04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C7DB0E-2951-498B-9974-7F176F7B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062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CED7E-FD9E-486C-B58E-5635E6B4B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CC4DFB-366C-4840-BCE7-09C46F2E9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D09EDC-BB37-45FF-AA7C-E0264C48C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DCE056-CEE4-48EB-A0A0-DAF51F4A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FAAE6C-95D9-46EA-AE89-3BCB2ECA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C7AB3F-02C2-4041-997F-9A8A5660C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871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74521-CE43-4D3D-9369-6E13F4CE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F58906B-A23C-44BA-B408-73497548A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E6ABD70-3008-41AF-92DB-426A7E636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504C45-BBC5-4C94-9744-402B2BA5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11AC05-2BEC-4F1B-8E85-C091BA72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D15125-8E7F-497B-9E9F-1C301F6B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154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0D02D8-23F1-43D7-AFCE-273BFD900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EBAAF8-C8EE-4CE8-B41E-DA43A3476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A05DF0-C9EE-4013-9B89-3628557AF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8C30-ACF4-4375-A341-F2A369B9EEEA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601F09-E544-4A2E-AD6B-99D1EACB9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592560-3A9C-4444-961C-0E97979BE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F6586-DA09-4F6A-B4AF-BDE9A3F61F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321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Xnjy5YlDw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A1C4B-ED9C-42F9-AC6E-F18B4335E3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u6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DFC135-F25F-474D-A011-6A75DAFDB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80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09C33D6-1361-4917-AFD9-02E3C78C3E01}"/>
              </a:ext>
            </a:extLst>
          </p:cNvPr>
          <p:cNvSpPr txBox="1"/>
          <p:nvPr/>
        </p:nvSpPr>
        <p:spPr>
          <a:xfrm>
            <a:off x="1090569" y="587229"/>
            <a:ext cx="736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err="1"/>
              <a:t>Viaje</a:t>
            </a:r>
            <a:r>
              <a:rPr lang="nl-BE" sz="2400" dirty="0"/>
              <a:t> virtual a dos </a:t>
            </a:r>
            <a:r>
              <a:rPr lang="nl-BE" sz="2400" dirty="0" err="1"/>
              <a:t>ciudades</a:t>
            </a:r>
            <a:r>
              <a:rPr lang="nl-BE" sz="2400" dirty="0"/>
              <a:t>: </a:t>
            </a:r>
            <a:r>
              <a:rPr lang="nl-BE" sz="2400" b="1" dirty="0"/>
              <a:t>Sevilla y Bogotá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550AF9CE-4184-4AB0-AFA7-FA38B884CF01}"/>
              </a:ext>
            </a:extLst>
          </p:cNvPr>
          <p:cNvSpPr/>
          <p:nvPr/>
        </p:nvSpPr>
        <p:spPr>
          <a:xfrm>
            <a:off x="1090569" y="334981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latin typeface="PoloST11K-Leicht"/>
              </a:rPr>
              <a:t>1. Sevilla (Plaza de España)</a:t>
            </a:r>
          </a:p>
          <a:p>
            <a:r>
              <a:rPr lang="nl-BE" dirty="0">
                <a:latin typeface="PoloST11K-Leicht"/>
              </a:rPr>
              <a:t>2. Bogotá</a:t>
            </a:r>
          </a:p>
          <a:p>
            <a:r>
              <a:rPr lang="es-ES" dirty="0">
                <a:latin typeface="PoloST11K-Leicht"/>
              </a:rPr>
              <a:t>3. Bogotá (casa en el barrio de la Candelaria)</a:t>
            </a:r>
          </a:p>
          <a:p>
            <a:r>
              <a:rPr lang="nl-BE" dirty="0">
                <a:latin typeface="PoloST11K-Leicht"/>
              </a:rPr>
              <a:t>4. Bogotá</a:t>
            </a:r>
          </a:p>
          <a:p>
            <a:r>
              <a:rPr lang="es-ES" dirty="0">
                <a:latin typeface="PoloST11K-Leicht"/>
              </a:rPr>
              <a:t>5. Sevilla (Feria de Abril)</a:t>
            </a:r>
          </a:p>
          <a:p>
            <a:r>
              <a:rPr lang="nl-BE" dirty="0">
                <a:latin typeface="PoloST11K-Leicht"/>
              </a:rPr>
              <a:t>6. Sevilla (</a:t>
            </a:r>
            <a:r>
              <a:rPr lang="nl-BE" dirty="0" err="1">
                <a:latin typeface="PoloST11K-Leicht"/>
              </a:rPr>
              <a:t>detalle</a:t>
            </a:r>
            <a:r>
              <a:rPr lang="nl-BE" dirty="0">
                <a:latin typeface="PoloST11K-Leicht"/>
              </a:rPr>
              <a:t> de </a:t>
            </a:r>
            <a:r>
              <a:rPr lang="nl-BE" dirty="0" err="1">
                <a:latin typeface="PoloST11K-Leicht"/>
              </a:rPr>
              <a:t>una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casa</a:t>
            </a:r>
            <a:r>
              <a:rPr lang="nl-BE" dirty="0">
                <a:latin typeface="PoloST11K-Leicht"/>
              </a:rPr>
              <a:t> del </a:t>
            </a:r>
            <a:r>
              <a:rPr lang="nl-BE" dirty="0" err="1">
                <a:latin typeface="PoloST11K-Leicht"/>
              </a:rPr>
              <a:t>barrio</a:t>
            </a:r>
            <a:r>
              <a:rPr lang="nl-BE" dirty="0">
                <a:latin typeface="PoloST11K-Leicht"/>
              </a:rPr>
              <a:t> de Santa Cruz)</a:t>
            </a:r>
            <a:endParaRPr lang="nl-BE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5341BB8-AD49-4346-8CD4-CB7CDA0A2DAF}"/>
              </a:ext>
            </a:extLst>
          </p:cNvPr>
          <p:cNvSpPr txBox="1"/>
          <p:nvPr/>
        </p:nvSpPr>
        <p:spPr>
          <a:xfrm>
            <a:off x="1152088" y="1317072"/>
            <a:ext cx="4149754" cy="377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>
                <a:solidFill>
                  <a:srgbClr val="0070C0"/>
                </a:solidFill>
              </a:rPr>
              <a:t>Libro</a:t>
            </a:r>
            <a:r>
              <a:rPr lang="nl-BE" b="1" dirty="0">
                <a:solidFill>
                  <a:srgbClr val="0070C0"/>
                </a:solidFill>
              </a:rPr>
              <a:t> pg. 17 </a:t>
            </a:r>
            <a:r>
              <a:rPr lang="nl-BE" b="1" dirty="0" err="1">
                <a:solidFill>
                  <a:srgbClr val="0070C0"/>
                </a:solidFill>
              </a:rPr>
              <a:t>ej</a:t>
            </a:r>
            <a:r>
              <a:rPr lang="nl-BE" b="1" dirty="0">
                <a:solidFill>
                  <a:srgbClr val="0070C0"/>
                </a:solidFill>
              </a:rPr>
              <a:t>. 1A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AFAE922-1550-4502-99F0-0070C8CFC7F2}"/>
              </a:ext>
            </a:extLst>
          </p:cNvPr>
          <p:cNvSpPr txBox="1"/>
          <p:nvPr/>
        </p:nvSpPr>
        <p:spPr>
          <a:xfrm>
            <a:off x="1152088" y="1918243"/>
            <a:ext cx="736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/>
              <a:t>Creo</a:t>
            </a:r>
            <a:r>
              <a:rPr lang="nl-BE" dirty="0"/>
              <a:t> que la foto número 1 es … </a:t>
            </a:r>
            <a:r>
              <a:rPr lang="nl-BE" dirty="0" err="1"/>
              <a:t>porque</a:t>
            </a:r>
            <a:r>
              <a:rPr lang="nl-BE" dirty="0"/>
              <a:t> ..</a:t>
            </a:r>
          </a:p>
        </p:txBody>
      </p:sp>
    </p:spTree>
    <p:extLst>
      <p:ext uri="{BB962C8B-B14F-4D97-AF65-F5344CB8AC3E}">
        <p14:creationId xmlns:p14="http://schemas.microsoft.com/office/powerpoint/2010/main" val="320581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1680370-329C-4DE4-8B80-805992EBEB1B}"/>
              </a:ext>
            </a:extLst>
          </p:cNvPr>
          <p:cNvSpPr txBox="1"/>
          <p:nvPr/>
        </p:nvSpPr>
        <p:spPr>
          <a:xfrm>
            <a:off x="1031846" y="469783"/>
            <a:ext cx="356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err="1">
                <a:solidFill>
                  <a:srgbClr val="0070C0"/>
                </a:solidFill>
              </a:rPr>
              <a:t>Libro</a:t>
            </a:r>
            <a:r>
              <a:rPr lang="nl-BE" sz="2400" b="1" dirty="0">
                <a:solidFill>
                  <a:srgbClr val="0070C0"/>
                </a:solidFill>
              </a:rPr>
              <a:t> pg. 17 </a:t>
            </a:r>
            <a:r>
              <a:rPr lang="nl-BE" sz="2400" b="1" dirty="0" err="1">
                <a:solidFill>
                  <a:srgbClr val="0070C0"/>
                </a:solidFill>
              </a:rPr>
              <a:t>ej</a:t>
            </a:r>
            <a:r>
              <a:rPr lang="nl-BE" sz="2400" b="1" dirty="0">
                <a:solidFill>
                  <a:srgbClr val="0070C0"/>
                </a:solidFill>
              </a:rPr>
              <a:t>. 1b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4DC350AB-9DAE-46A0-8C4C-AA8A85F99486}"/>
              </a:ext>
            </a:extLst>
          </p:cNvPr>
          <p:cNvSpPr/>
          <p:nvPr/>
        </p:nvSpPr>
        <p:spPr>
          <a:xfrm>
            <a:off x="648748" y="1192496"/>
            <a:ext cx="536615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200" b="1" dirty="0">
                <a:latin typeface="PoloST11K-Leicht"/>
              </a:rPr>
              <a:t>Sevilla</a:t>
            </a: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>
                <a:latin typeface="PoloST11K-Leicht"/>
              </a:rPr>
              <a:t>Es</a:t>
            </a:r>
            <a:r>
              <a:rPr lang="nl-BE" dirty="0">
                <a:latin typeface="PoloST11K-Leicht"/>
              </a:rPr>
              <a:t> la </a:t>
            </a:r>
            <a:r>
              <a:rPr lang="nl-BE" dirty="0" err="1">
                <a:latin typeface="PoloST11K-Leicht"/>
              </a:rPr>
              <a:t>capital</a:t>
            </a:r>
            <a:r>
              <a:rPr lang="nl-BE" dirty="0">
                <a:latin typeface="PoloST11K-Leicht"/>
              </a:rPr>
              <a:t> de Andalucía</a:t>
            </a:r>
          </a:p>
          <a:p>
            <a:r>
              <a:rPr lang="es-ES" dirty="0">
                <a:latin typeface="PoloST11K-Leicht"/>
              </a:rPr>
              <a:t>– </a:t>
            </a:r>
            <a:r>
              <a:rPr lang="es-ES" b="1" dirty="0">
                <a:latin typeface="PoloST11K-Leicht"/>
              </a:rPr>
              <a:t>está</a:t>
            </a:r>
            <a:r>
              <a:rPr lang="es-ES" dirty="0">
                <a:latin typeface="PoloST11K-Leicht"/>
              </a:rPr>
              <a:t> en el sur del país</a:t>
            </a: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dirty="0">
                <a:latin typeface="PoloST11K-Leicht"/>
              </a:rPr>
              <a:t> 700.000 </a:t>
            </a:r>
            <a:r>
              <a:rPr lang="nl-BE" dirty="0" err="1">
                <a:latin typeface="PoloST11K-Leicht"/>
              </a:rPr>
              <a:t>habitantes</a:t>
            </a:r>
            <a:endParaRPr lang="nl-BE" dirty="0">
              <a:latin typeface="PoloST11K-Leicht"/>
            </a:endParaRP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está</a:t>
            </a:r>
            <a:r>
              <a:rPr lang="nl-BE" dirty="0">
                <a:latin typeface="PoloST11K-Leicht"/>
              </a:rPr>
              <a:t> al </a:t>
            </a:r>
            <a:r>
              <a:rPr lang="nl-BE" dirty="0" err="1">
                <a:latin typeface="PoloST11K-Leicht"/>
              </a:rPr>
              <a:t>lado</a:t>
            </a:r>
            <a:r>
              <a:rPr lang="nl-BE" dirty="0">
                <a:latin typeface="PoloST11K-Leicht"/>
              </a:rPr>
              <a:t> del </a:t>
            </a:r>
            <a:r>
              <a:rPr lang="nl-BE" dirty="0" err="1">
                <a:latin typeface="PoloST11K-Leicht"/>
              </a:rPr>
              <a:t>Guadalquivir</a:t>
            </a:r>
            <a:endParaRPr lang="nl-BE" dirty="0">
              <a:latin typeface="PoloST11K-Leicht"/>
            </a:endParaRPr>
          </a:p>
          <a:p>
            <a:r>
              <a:rPr lang="es-ES" dirty="0">
                <a:latin typeface="PoloST11K-Leicht"/>
              </a:rPr>
              <a:t>– </a:t>
            </a:r>
            <a:r>
              <a:rPr lang="es-ES" b="1" dirty="0">
                <a:latin typeface="PoloST11K-Leicht"/>
              </a:rPr>
              <a:t>es</a:t>
            </a:r>
            <a:r>
              <a:rPr lang="es-ES" dirty="0">
                <a:latin typeface="PoloST11K-Leicht"/>
              </a:rPr>
              <a:t> famosa por la Semana Santa y la Feria de </a:t>
            </a:r>
            <a:r>
              <a:rPr lang="nl-BE" dirty="0" err="1">
                <a:latin typeface="PoloST11K-Leicht"/>
              </a:rPr>
              <a:t>Abril</a:t>
            </a:r>
            <a:endParaRPr lang="nl-BE" dirty="0">
              <a:latin typeface="PoloST11K-Leicht"/>
            </a:endParaRP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muchos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monumentos</a:t>
            </a:r>
            <a:r>
              <a:rPr lang="nl-BE" dirty="0">
                <a:latin typeface="PoloST11K-Leicht"/>
              </a:rPr>
              <a:t> de la </a:t>
            </a:r>
            <a:r>
              <a:rPr lang="nl-BE" dirty="0" err="1">
                <a:latin typeface="PoloST11K-Leicht"/>
              </a:rPr>
              <a:t>época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árabe</a:t>
            </a:r>
            <a:endParaRPr lang="nl-BE" dirty="0">
              <a:latin typeface="PoloST11K-Leicht"/>
            </a:endParaRP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una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catedral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famosa</a:t>
            </a:r>
            <a:endParaRPr lang="nl-BE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C4605AF-714F-44CC-89B3-B0A1805E1796}"/>
              </a:ext>
            </a:extLst>
          </p:cNvPr>
          <p:cNvSpPr/>
          <p:nvPr/>
        </p:nvSpPr>
        <p:spPr>
          <a:xfrm>
            <a:off x="6518246" y="1361773"/>
            <a:ext cx="502500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800" b="1" dirty="0">
                <a:latin typeface="PoloST11K-Leicht"/>
              </a:rPr>
              <a:t>Bogotá</a:t>
            </a: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>
                <a:latin typeface="PoloST11K-Leicht"/>
              </a:rPr>
              <a:t>es</a:t>
            </a:r>
            <a:r>
              <a:rPr lang="nl-BE" dirty="0">
                <a:latin typeface="PoloST11K-Leicht"/>
              </a:rPr>
              <a:t> la </a:t>
            </a:r>
            <a:r>
              <a:rPr lang="nl-BE" dirty="0" err="1">
                <a:latin typeface="PoloST11K-Leicht"/>
              </a:rPr>
              <a:t>capital</a:t>
            </a:r>
            <a:r>
              <a:rPr lang="nl-BE" dirty="0">
                <a:latin typeface="PoloST11K-Leicht"/>
              </a:rPr>
              <a:t> de Colombia</a:t>
            </a:r>
          </a:p>
          <a:p>
            <a:r>
              <a:rPr lang="es-ES" dirty="0">
                <a:latin typeface="PoloST11K-Leicht"/>
              </a:rPr>
              <a:t>– </a:t>
            </a:r>
            <a:r>
              <a:rPr lang="es-ES" b="1" dirty="0">
                <a:latin typeface="PoloST11K-Leicht"/>
              </a:rPr>
              <a:t>está </a:t>
            </a:r>
            <a:r>
              <a:rPr lang="es-ES" dirty="0">
                <a:latin typeface="PoloST11K-Leicht"/>
              </a:rPr>
              <a:t>en el centro del país</a:t>
            </a: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b="1" dirty="0">
                <a:latin typeface="PoloST11K-Leicht"/>
              </a:rPr>
              <a:t> </a:t>
            </a:r>
            <a:r>
              <a:rPr lang="nl-BE" dirty="0">
                <a:latin typeface="PoloST11K-Leicht"/>
              </a:rPr>
              <a:t>6,8 </a:t>
            </a:r>
            <a:r>
              <a:rPr lang="nl-BE" dirty="0" err="1">
                <a:latin typeface="PoloST11K-Leicht"/>
              </a:rPr>
              <a:t>millones</a:t>
            </a:r>
            <a:r>
              <a:rPr lang="nl-BE" dirty="0">
                <a:latin typeface="PoloST11K-Leicht"/>
              </a:rPr>
              <a:t> de </a:t>
            </a:r>
            <a:r>
              <a:rPr lang="nl-BE" dirty="0" err="1">
                <a:latin typeface="PoloST11K-Leicht"/>
              </a:rPr>
              <a:t>habitantes</a:t>
            </a:r>
            <a:endParaRPr lang="nl-BE" dirty="0">
              <a:latin typeface="PoloST11K-Leicht"/>
            </a:endParaRP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está</a:t>
            </a:r>
            <a:r>
              <a:rPr lang="nl-BE" dirty="0">
                <a:latin typeface="PoloST11K-Leicht"/>
              </a:rPr>
              <a:t> en la </a:t>
            </a:r>
            <a:r>
              <a:rPr lang="nl-BE" dirty="0" err="1">
                <a:latin typeface="PoloST11K-Leicht"/>
              </a:rPr>
              <a:t>montaña</a:t>
            </a:r>
            <a:r>
              <a:rPr lang="nl-BE" dirty="0">
                <a:latin typeface="PoloST11K-Leicht"/>
              </a:rPr>
              <a:t>, en los Andes</a:t>
            </a: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muchos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monumentos</a:t>
            </a:r>
            <a:r>
              <a:rPr lang="nl-BE" dirty="0">
                <a:latin typeface="PoloST11K-Leicht"/>
              </a:rPr>
              <a:t> de la </a:t>
            </a:r>
            <a:r>
              <a:rPr lang="nl-BE" dirty="0" err="1">
                <a:latin typeface="PoloST11K-Leicht"/>
              </a:rPr>
              <a:t>época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colonial</a:t>
            </a:r>
            <a:endParaRPr lang="nl-BE" dirty="0">
              <a:latin typeface="PoloST11K-Leicht"/>
            </a:endParaRPr>
          </a:p>
          <a:p>
            <a:r>
              <a:rPr lang="nl-BE" dirty="0">
                <a:latin typeface="PoloST11K-Leicht"/>
              </a:rPr>
              <a:t>– </a:t>
            </a:r>
            <a:r>
              <a:rPr lang="nl-BE" b="1" dirty="0" err="1">
                <a:latin typeface="PoloST11K-Leicht"/>
              </a:rPr>
              <a:t>tiene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una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catedral</a:t>
            </a:r>
            <a:r>
              <a:rPr lang="nl-BE" dirty="0">
                <a:latin typeface="PoloST11K-Leicht"/>
              </a:rPr>
              <a:t> </a:t>
            </a:r>
            <a:r>
              <a:rPr lang="nl-BE" dirty="0" err="1">
                <a:latin typeface="PoloST11K-Leicht"/>
              </a:rPr>
              <a:t>famosa</a:t>
            </a: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2253914-CF1F-48F4-B215-2FDDC28209CD}"/>
              </a:ext>
            </a:extLst>
          </p:cNvPr>
          <p:cNvSpPr txBox="1"/>
          <p:nvPr/>
        </p:nvSpPr>
        <p:spPr>
          <a:xfrm>
            <a:off x="864066" y="4219662"/>
            <a:ext cx="2852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/>
              <a:t>Identificación</a:t>
            </a:r>
            <a:r>
              <a:rPr lang="nl-BE" b="1" dirty="0"/>
              <a:t> = </a:t>
            </a:r>
            <a:r>
              <a:rPr lang="nl-BE" b="1" dirty="0" err="1"/>
              <a:t>ser</a:t>
            </a:r>
            <a:endParaRPr lang="nl-BE" b="1" dirty="0"/>
          </a:p>
          <a:p>
            <a:r>
              <a:rPr lang="nl-BE" dirty="0"/>
              <a:t>Es la </a:t>
            </a:r>
            <a:r>
              <a:rPr lang="nl-BE" dirty="0" err="1"/>
              <a:t>capital</a:t>
            </a:r>
            <a:r>
              <a:rPr lang="nl-BE" dirty="0"/>
              <a:t> de Andalucía</a:t>
            </a:r>
          </a:p>
          <a:p>
            <a:r>
              <a:rPr lang="nl-BE" dirty="0"/>
              <a:t>Es la </a:t>
            </a:r>
            <a:r>
              <a:rPr lang="nl-BE" dirty="0" err="1"/>
              <a:t>capital</a:t>
            </a:r>
            <a:r>
              <a:rPr lang="nl-BE" dirty="0"/>
              <a:t> de Colombia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592E547-ECC3-4995-8F20-8B6A60E7D553}"/>
              </a:ext>
            </a:extLst>
          </p:cNvPr>
          <p:cNvSpPr txBox="1"/>
          <p:nvPr/>
        </p:nvSpPr>
        <p:spPr>
          <a:xfrm>
            <a:off x="4043493" y="4204954"/>
            <a:ext cx="2709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/>
              <a:t>Situación</a:t>
            </a:r>
            <a:r>
              <a:rPr lang="nl-BE" b="1" dirty="0"/>
              <a:t> = </a:t>
            </a:r>
            <a:r>
              <a:rPr lang="nl-BE" b="1" dirty="0" err="1"/>
              <a:t>estar</a:t>
            </a:r>
            <a:endParaRPr lang="nl-BE" b="1" dirty="0"/>
          </a:p>
          <a:p>
            <a:r>
              <a:rPr lang="nl-BE" dirty="0" err="1"/>
              <a:t>Está</a:t>
            </a:r>
            <a:r>
              <a:rPr lang="nl-BE" dirty="0"/>
              <a:t> en el </a:t>
            </a:r>
            <a:r>
              <a:rPr lang="nl-BE" dirty="0" err="1"/>
              <a:t>sur</a:t>
            </a:r>
            <a:r>
              <a:rPr lang="nl-BE" dirty="0"/>
              <a:t> del país</a:t>
            </a:r>
          </a:p>
          <a:p>
            <a:r>
              <a:rPr lang="nl-BE" dirty="0" err="1"/>
              <a:t>Está</a:t>
            </a:r>
            <a:r>
              <a:rPr lang="nl-BE" dirty="0"/>
              <a:t> en el </a:t>
            </a:r>
            <a:r>
              <a:rPr lang="nl-BE" dirty="0" err="1"/>
              <a:t>centro</a:t>
            </a:r>
            <a:r>
              <a:rPr lang="nl-BE" dirty="0"/>
              <a:t> del país</a:t>
            </a:r>
          </a:p>
          <a:p>
            <a:r>
              <a:rPr lang="nl-BE" dirty="0" err="1"/>
              <a:t>Está</a:t>
            </a:r>
            <a:r>
              <a:rPr lang="nl-BE" dirty="0"/>
              <a:t> en la </a:t>
            </a:r>
            <a:r>
              <a:rPr lang="nl-BE" dirty="0" err="1"/>
              <a:t>montaña</a:t>
            </a:r>
            <a:endParaRPr lang="nl-BE" dirty="0"/>
          </a:p>
          <a:p>
            <a:r>
              <a:rPr lang="nl-BE" dirty="0" err="1"/>
              <a:t>Está</a:t>
            </a:r>
            <a:r>
              <a:rPr lang="nl-BE" dirty="0"/>
              <a:t> al </a:t>
            </a:r>
            <a:r>
              <a:rPr lang="nl-BE" dirty="0" err="1"/>
              <a:t>lado</a:t>
            </a:r>
            <a:r>
              <a:rPr lang="nl-BE" dirty="0"/>
              <a:t> del </a:t>
            </a:r>
            <a:r>
              <a:rPr lang="nl-BE" dirty="0" err="1"/>
              <a:t>río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377275B-10B2-4167-B192-00A717298308}"/>
              </a:ext>
            </a:extLst>
          </p:cNvPr>
          <p:cNvSpPr txBox="1"/>
          <p:nvPr/>
        </p:nvSpPr>
        <p:spPr>
          <a:xfrm>
            <a:off x="7231310" y="4219662"/>
            <a:ext cx="4597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/>
              <a:t>Posesión</a:t>
            </a:r>
            <a:r>
              <a:rPr lang="nl-BE" b="1" dirty="0"/>
              <a:t> = </a:t>
            </a:r>
            <a:r>
              <a:rPr lang="nl-BE" b="1" dirty="0" err="1"/>
              <a:t>tener</a:t>
            </a:r>
            <a:endParaRPr lang="nl-BE" b="1" dirty="0"/>
          </a:p>
          <a:p>
            <a:r>
              <a:rPr lang="nl-BE" dirty="0" err="1"/>
              <a:t>Tiene</a:t>
            </a:r>
            <a:r>
              <a:rPr lang="nl-BE" dirty="0"/>
              <a:t> 700.000 </a:t>
            </a:r>
            <a:r>
              <a:rPr lang="nl-BE" dirty="0" err="1"/>
              <a:t>habitantes</a:t>
            </a:r>
            <a:endParaRPr lang="nl-BE" dirty="0"/>
          </a:p>
          <a:p>
            <a:r>
              <a:rPr lang="nl-BE" dirty="0" err="1"/>
              <a:t>Tiene</a:t>
            </a:r>
            <a:r>
              <a:rPr lang="nl-BE" dirty="0"/>
              <a:t> </a:t>
            </a:r>
            <a:r>
              <a:rPr lang="nl-BE" dirty="0" err="1"/>
              <a:t>muchos</a:t>
            </a:r>
            <a:r>
              <a:rPr lang="nl-BE" dirty="0"/>
              <a:t> </a:t>
            </a:r>
            <a:r>
              <a:rPr lang="nl-BE" dirty="0" err="1"/>
              <a:t>monumentos</a:t>
            </a:r>
            <a:r>
              <a:rPr lang="nl-BE" dirty="0"/>
              <a:t> de la </a:t>
            </a:r>
            <a:r>
              <a:rPr lang="nl-BE" dirty="0" err="1"/>
              <a:t>época</a:t>
            </a:r>
            <a:r>
              <a:rPr lang="nl-BE" dirty="0"/>
              <a:t> </a:t>
            </a:r>
            <a:r>
              <a:rPr lang="nl-BE" dirty="0" err="1"/>
              <a:t>árabe</a:t>
            </a:r>
            <a:endParaRPr lang="nl-BE" dirty="0"/>
          </a:p>
          <a:p>
            <a:r>
              <a:rPr lang="nl-BE" dirty="0" err="1"/>
              <a:t>Tiene</a:t>
            </a:r>
            <a:r>
              <a:rPr lang="nl-BE" dirty="0"/>
              <a:t>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catedral</a:t>
            </a:r>
            <a:r>
              <a:rPr lang="nl-BE" dirty="0"/>
              <a:t> </a:t>
            </a:r>
            <a:r>
              <a:rPr lang="nl-BE" dirty="0" err="1"/>
              <a:t>famosa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7970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A970DD5-D99A-4869-B0E3-8CFA5C17D497}"/>
              </a:ext>
            </a:extLst>
          </p:cNvPr>
          <p:cNvSpPr/>
          <p:nvPr/>
        </p:nvSpPr>
        <p:spPr>
          <a:xfrm>
            <a:off x="8225420" y="2284229"/>
            <a:ext cx="2143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Ver toda la ciudad: </a:t>
            </a:r>
          </a:p>
          <a:p>
            <a:r>
              <a:rPr lang="es-ES" dirty="0">
                <a:latin typeface="PoloST11K-Leicht"/>
              </a:rPr>
              <a:t>desde la Giralda.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472D9E3-2CEE-4560-B8C6-710470EDD9A1}"/>
              </a:ext>
            </a:extLst>
          </p:cNvPr>
          <p:cNvSpPr/>
          <p:nvPr/>
        </p:nvSpPr>
        <p:spPr>
          <a:xfrm>
            <a:off x="631971" y="4342939"/>
            <a:ext cx="22035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Gastronomía: </a:t>
            </a:r>
          </a:p>
          <a:p>
            <a:r>
              <a:rPr lang="es-ES" dirty="0">
                <a:latin typeface="PoloST11K-Leicht"/>
              </a:rPr>
              <a:t>el café, el bar, </a:t>
            </a:r>
          </a:p>
          <a:p>
            <a:r>
              <a:rPr lang="es-ES" dirty="0">
                <a:latin typeface="PoloST11K-Leicht"/>
              </a:rPr>
              <a:t>elrestaurante, </a:t>
            </a:r>
          </a:p>
          <a:p>
            <a:r>
              <a:rPr lang="es-ES" dirty="0">
                <a:latin typeface="PoloST11K-Leicht"/>
              </a:rPr>
              <a:t>la bodega, la comida, la confitería, </a:t>
            </a:r>
          </a:p>
          <a:p>
            <a:r>
              <a:rPr lang="es-ES" dirty="0">
                <a:latin typeface="PoloST11K-Leicht"/>
              </a:rPr>
              <a:t>El </a:t>
            </a:r>
            <a:r>
              <a:rPr lang="nl-BE" dirty="0" err="1">
                <a:latin typeface="PoloST11K-Leicht"/>
              </a:rPr>
              <a:t>dulce</a:t>
            </a:r>
            <a:endParaRPr lang="nl-BE" dirty="0">
              <a:latin typeface="PoloST11K-Leicht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267F025-07E2-4DDA-9491-75378D633D3F}"/>
              </a:ext>
            </a:extLst>
          </p:cNvPr>
          <p:cNvSpPr/>
          <p:nvPr/>
        </p:nvSpPr>
        <p:spPr>
          <a:xfrm>
            <a:off x="3488566" y="4424166"/>
            <a:ext cx="21173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Partes de la ciudad: </a:t>
            </a:r>
            <a:r>
              <a:rPr lang="es-ES" dirty="0">
                <a:latin typeface="PoloST11K-Leicht"/>
              </a:rPr>
              <a:t>el centro histórico, el jardín, </a:t>
            </a:r>
          </a:p>
          <a:p>
            <a:r>
              <a:rPr lang="es-ES" dirty="0">
                <a:latin typeface="PoloST11K-Leicht"/>
              </a:rPr>
              <a:t>El barrio, la calle, </a:t>
            </a:r>
          </a:p>
          <a:p>
            <a:r>
              <a:rPr lang="es-ES" dirty="0">
                <a:latin typeface="PoloST11K-Leicht"/>
              </a:rPr>
              <a:t>la zona peatonal, </a:t>
            </a:r>
          </a:p>
          <a:p>
            <a:r>
              <a:rPr lang="es-ES" dirty="0">
                <a:latin typeface="PoloST11K-Leicht"/>
              </a:rPr>
              <a:t>la tienda, el río.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BD3AF83-D279-4FE1-AA09-EC8E91942803}"/>
              </a:ext>
            </a:extLst>
          </p:cNvPr>
          <p:cNvSpPr/>
          <p:nvPr/>
        </p:nvSpPr>
        <p:spPr>
          <a:xfrm>
            <a:off x="6586060" y="3780733"/>
            <a:ext cx="15720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b="1" dirty="0" err="1">
                <a:latin typeface="PoloST11K-Krftg"/>
              </a:rPr>
              <a:t>Monumentos</a:t>
            </a:r>
            <a:r>
              <a:rPr lang="nl-BE" b="1" dirty="0">
                <a:latin typeface="PoloST11K-Krftg"/>
              </a:rPr>
              <a:t>: </a:t>
            </a:r>
            <a:r>
              <a:rPr lang="nl-BE" dirty="0">
                <a:latin typeface="PoloST11K-Leicht"/>
              </a:rPr>
              <a:t>la </a:t>
            </a:r>
            <a:r>
              <a:rPr lang="nl-BE" dirty="0" err="1">
                <a:latin typeface="PoloST11K-Leicht"/>
              </a:rPr>
              <a:t>catedral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>
                <a:latin typeface="PoloST11K-Leicht"/>
              </a:rPr>
              <a:t>la </a:t>
            </a:r>
            <a:r>
              <a:rPr lang="nl-BE" dirty="0" err="1">
                <a:latin typeface="PoloST11K-Leicht"/>
              </a:rPr>
              <a:t>Giralda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>
                <a:latin typeface="PoloST11K-Leicht"/>
              </a:rPr>
              <a:t>la </a:t>
            </a:r>
            <a:r>
              <a:rPr lang="nl-BE" dirty="0" err="1">
                <a:latin typeface="PoloST11K-Leicht"/>
              </a:rPr>
              <a:t>torre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>
                <a:latin typeface="PoloST11K-Leicht"/>
              </a:rPr>
              <a:t>La </a:t>
            </a:r>
            <a:r>
              <a:rPr lang="es-ES" dirty="0">
                <a:latin typeface="PoloST11K-Leicht"/>
              </a:rPr>
              <a:t>mezquita, el Alcázar, </a:t>
            </a:r>
          </a:p>
          <a:p>
            <a:r>
              <a:rPr lang="es-ES" dirty="0">
                <a:latin typeface="PoloST11K-Leicht"/>
              </a:rPr>
              <a:t>el palacio,</a:t>
            </a:r>
          </a:p>
          <a:p>
            <a:r>
              <a:rPr lang="es-ES" dirty="0">
                <a:latin typeface="PoloST11K-Leicht"/>
              </a:rPr>
              <a:t>el museo, </a:t>
            </a:r>
          </a:p>
          <a:p>
            <a:r>
              <a:rPr lang="es-ES" dirty="0">
                <a:latin typeface="PoloST11K-Leicht"/>
              </a:rPr>
              <a:t>el teatro.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C1FE050-FDC5-4D01-97A0-442EE9285ABD}"/>
              </a:ext>
            </a:extLst>
          </p:cNvPr>
          <p:cNvSpPr/>
          <p:nvPr/>
        </p:nvSpPr>
        <p:spPr>
          <a:xfrm>
            <a:off x="8970367" y="3927440"/>
            <a:ext cx="24638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b="1" dirty="0" err="1">
                <a:latin typeface="PoloST11K-Krftg"/>
              </a:rPr>
              <a:t>Actividades</a:t>
            </a:r>
            <a:r>
              <a:rPr lang="nl-BE" b="1" dirty="0">
                <a:latin typeface="PoloST11K-Krftg"/>
              </a:rPr>
              <a:t>: </a:t>
            </a:r>
          </a:p>
          <a:p>
            <a:r>
              <a:rPr lang="nl-BE" dirty="0" err="1">
                <a:latin typeface="PoloST11K-Leicht"/>
              </a:rPr>
              <a:t>pasear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 err="1">
                <a:latin typeface="PoloST11K-Leicht"/>
              </a:rPr>
              <a:t>desayunar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 err="1">
                <a:latin typeface="PoloST11K-Leicht"/>
              </a:rPr>
              <a:t>visitar</a:t>
            </a:r>
            <a:r>
              <a:rPr lang="nl-BE" dirty="0">
                <a:latin typeface="PoloST11K-Leicht"/>
              </a:rPr>
              <a:t>,</a:t>
            </a:r>
          </a:p>
          <a:p>
            <a:r>
              <a:rPr lang="nl-BE" dirty="0" err="1">
                <a:latin typeface="PoloST11K-Leicht"/>
              </a:rPr>
              <a:t>subir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 err="1">
                <a:latin typeface="PoloST11K-Leicht"/>
              </a:rPr>
              <a:t>descansar</a:t>
            </a:r>
            <a:r>
              <a:rPr lang="nl-BE" dirty="0">
                <a:latin typeface="PoloST11K-Leicht"/>
              </a:rPr>
              <a:t>,</a:t>
            </a:r>
          </a:p>
          <a:p>
            <a:r>
              <a:rPr lang="nl-BE" dirty="0" err="1">
                <a:latin typeface="PoloST11K-Leicht"/>
              </a:rPr>
              <a:t>comer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>
                <a:latin typeface="PoloST11K-Leicht"/>
              </a:rPr>
              <a:t>ir de </a:t>
            </a:r>
            <a:r>
              <a:rPr lang="nl-BE" dirty="0" err="1">
                <a:latin typeface="PoloST11K-Leicht"/>
              </a:rPr>
              <a:t>compras</a:t>
            </a:r>
            <a:r>
              <a:rPr lang="nl-BE" dirty="0">
                <a:latin typeface="PoloST11K-Leicht"/>
              </a:rPr>
              <a:t>, </a:t>
            </a:r>
          </a:p>
          <a:p>
            <a:r>
              <a:rPr lang="nl-BE" dirty="0" err="1">
                <a:latin typeface="PoloST11K-Leicht"/>
              </a:rPr>
              <a:t>cenar</a:t>
            </a:r>
            <a:r>
              <a:rPr lang="nl-BE" dirty="0">
                <a:latin typeface="PoloST11K-Leicht"/>
              </a:rPr>
              <a:t>.</a:t>
            </a:r>
            <a:endParaRPr lang="nl-B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20EF9FC-DFCB-402D-95AA-E39CB20DE247}"/>
              </a:ext>
            </a:extLst>
          </p:cNvPr>
          <p:cNvSpPr txBox="1"/>
          <p:nvPr/>
        </p:nvSpPr>
        <p:spPr>
          <a:xfrm>
            <a:off x="738231" y="368913"/>
            <a:ext cx="30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>
                <a:solidFill>
                  <a:srgbClr val="0070C0"/>
                </a:solidFill>
              </a:rPr>
              <a:t>Libro</a:t>
            </a:r>
            <a:r>
              <a:rPr lang="nl-BE" b="1" dirty="0">
                <a:solidFill>
                  <a:srgbClr val="0070C0"/>
                </a:solidFill>
              </a:rPr>
              <a:t> pg. 18 </a:t>
            </a:r>
            <a:r>
              <a:rPr lang="nl-BE" b="1" dirty="0" err="1">
                <a:solidFill>
                  <a:srgbClr val="0070C0"/>
                </a:solidFill>
              </a:rPr>
              <a:t>ej</a:t>
            </a:r>
            <a:r>
              <a:rPr lang="nl-BE" b="1" dirty="0">
                <a:solidFill>
                  <a:srgbClr val="0070C0"/>
                </a:solidFill>
              </a:rPr>
              <a:t>. 2a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7753DD7-48B9-47BA-80FA-1DDF2B5E5F16}"/>
              </a:ext>
            </a:extLst>
          </p:cNvPr>
          <p:cNvSpPr txBox="1"/>
          <p:nvPr/>
        </p:nvSpPr>
        <p:spPr>
          <a:xfrm>
            <a:off x="620786" y="3787087"/>
            <a:ext cx="30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>
                <a:solidFill>
                  <a:srgbClr val="0070C0"/>
                </a:solidFill>
              </a:rPr>
              <a:t>Libro</a:t>
            </a:r>
            <a:r>
              <a:rPr lang="nl-BE" b="1" dirty="0">
                <a:solidFill>
                  <a:srgbClr val="0070C0"/>
                </a:solidFill>
              </a:rPr>
              <a:t> pg. 18 </a:t>
            </a:r>
            <a:r>
              <a:rPr lang="nl-BE" b="1" dirty="0" err="1">
                <a:solidFill>
                  <a:srgbClr val="0070C0"/>
                </a:solidFill>
              </a:rPr>
              <a:t>ej</a:t>
            </a:r>
            <a:r>
              <a:rPr lang="nl-BE" b="1" dirty="0">
                <a:solidFill>
                  <a:srgbClr val="0070C0"/>
                </a:solidFill>
              </a:rPr>
              <a:t>. 2b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20AB8A6C-F96A-476B-9DA0-967CF25C737C}"/>
              </a:ext>
            </a:extLst>
          </p:cNvPr>
          <p:cNvSpPr/>
          <p:nvPr/>
        </p:nvSpPr>
        <p:spPr>
          <a:xfrm>
            <a:off x="620786" y="738245"/>
            <a:ext cx="22035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Comer comida típica: </a:t>
            </a:r>
            <a:r>
              <a:rPr lang="es-ES" dirty="0">
                <a:latin typeface="PoloST11K-Leicht"/>
              </a:rPr>
              <a:t>en el Barrio de Santa Cruz (en la Bodega “Santa Cruz”); </a:t>
            </a:r>
          </a:p>
          <a:p>
            <a:r>
              <a:rPr lang="es-ES" dirty="0">
                <a:latin typeface="PoloST11K-Leicht"/>
              </a:rPr>
              <a:t>dulces típicos en las confiterías “Ochoa” y “La Campana”;</a:t>
            </a:r>
          </a:p>
          <a:p>
            <a:r>
              <a:rPr lang="es-ES" dirty="0">
                <a:latin typeface="PoloST11K-Leicht"/>
              </a:rPr>
              <a:t>cenar en el restaurante “Casa </a:t>
            </a:r>
            <a:r>
              <a:rPr lang="nl-BE" dirty="0" err="1">
                <a:latin typeface="PoloST11K-Leicht"/>
              </a:rPr>
              <a:t>Manolo</a:t>
            </a:r>
            <a:r>
              <a:rPr lang="nl-BE" dirty="0">
                <a:latin typeface="PoloST11K-Leicht"/>
              </a:rPr>
              <a:t>”.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D981BD5F-4E90-49BB-BC03-98EEB6BC1A82}"/>
              </a:ext>
            </a:extLst>
          </p:cNvPr>
          <p:cNvSpPr/>
          <p:nvPr/>
        </p:nvSpPr>
        <p:spPr>
          <a:xfrm>
            <a:off x="3674799" y="634659"/>
            <a:ext cx="17449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Escuchar música: </a:t>
            </a:r>
          </a:p>
          <a:p>
            <a:r>
              <a:rPr lang="es-ES" dirty="0">
                <a:latin typeface="PoloST11K-Leicht"/>
              </a:rPr>
              <a:t>en el teatro Lope de Vega.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7D99722-A48D-47BF-8536-FB9B779DAA4B}"/>
              </a:ext>
            </a:extLst>
          </p:cNvPr>
          <p:cNvSpPr/>
          <p:nvPr/>
        </p:nvSpPr>
        <p:spPr>
          <a:xfrm>
            <a:off x="3668786" y="2218827"/>
            <a:ext cx="34516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Comprar productos tradicionales: </a:t>
            </a:r>
          </a:p>
          <a:p>
            <a:r>
              <a:rPr lang="es-ES" dirty="0">
                <a:latin typeface="PoloST11K-Leicht"/>
              </a:rPr>
              <a:t>en la calle Sierpes, </a:t>
            </a:r>
            <a:r>
              <a:rPr lang="nl-BE" dirty="0">
                <a:latin typeface="PoloST11K-Leicht"/>
              </a:rPr>
              <a:t>en la zona </a:t>
            </a:r>
            <a:r>
              <a:rPr lang="nl-BE" dirty="0" err="1">
                <a:latin typeface="PoloST11K-Leicht"/>
              </a:rPr>
              <a:t>peatonal</a:t>
            </a:r>
            <a:endParaRPr lang="nl-BE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82C2CCA-8241-45CD-878E-79FF37679C23}"/>
              </a:ext>
            </a:extLst>
          </p:cNvPr>
          <p:cNvSpPr/>
          <p:nvPr/>
        </p:nvSpPr>
        <p:spPr>
          <a:xfrm>
            <a:off x="6481429" y="773159"/>
            <a:ext cx="2357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Ver cuadros famosos: </a:t>
            </a:r>
            <a:r>
              <a:rPr lang="es-ES" dirty="0">
                <a:latin typeface="PoloST11K-Leicht"/>
              </a:rPr>
              <a:t>en el Museo de Bellas Artes.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E33C161-6504-4426-9F55-B08A0A7C108D}"/>
              </a:ext>
            </a:extLst>
          </p:cNvPr>
          <p:cNvSpPr/>
          <p:nvPr/>
        </p:nvSpPr>
        <p:spPr>
          <a:xfrm>
            <a:off x="9925832" y="738245"/>
            <a:ext cx="12766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PoloST11K-Krftg"/>
              </a:rPr>
              <a:t>Descansar: </a:t>
            </a:r>
            <a:r>
              <a:rPr lang="es-ES" dirty="0">
                <a:latin typeface="PoloST11K-Leicht"/>
              </a:rPr>
              <a:t>en los jardines del Alcázar.</a:t>
            </a:r>
          </a:p>
        </p:txBody>
      </p:sp>
    </p:spTree>
    <p:extLst>
      <p:ext uri="{BB962C8B-B14F-4D97-AF65-F5344CB8AC3E}">
        <p14:creationId xmlns:p14="http://schemas.microsoft.com/office/powerpoint/2010/main" val="2044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B24D2C7-FC7B-4567-A0F5-4279823AFE83}"/>
              </a:ext>
            </a:extLst>
          </p:cNvPr>
          <p:cNvSpPr/>
          <p:nvPr/>
        </p:nvSpPr>
        <p:spPr>
          <a:xfrm>
            <a:off x="640361" y="1243786"/>
            <a:ext cx="48460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800" b="1" dirty="0" err="1">
                <a:latin typeface="LinotypeFeltpen-Medium"/>
              </a:rPr>
              <a:t>hay</a:t>
            </a:r>
            <a:endParaRPr lang="nl-BE" sz="2800" b="1" dirty="0">
              <a:latin typeface="LinotypeFeltpen-Medium"/>
            </a:endParaRPr>
          </a:p>
          <a:p>
            <a:r>
              <a:rPr lang="nl-BE" dirty="0" err="1">
                <a:latin typeface="LinotypeFeltpen-Medium"/>
              </a:rPr>
              <a:t>hay</a:t>
            </a:r>
            <a:r>
              <a:rPr lang="nl-BE" dirty="0">
                <a:latin typeface="LinotypeFeltpen-Medium"/>
              </a:rPr>
              <a:t> </a:t>
            </a:r>
            <a:r>
              <a:rPr lang="nl-BE" dirty="0" err="1">
                <a:latin typeface="LinotypeFeltpen-Medium"/>
              </a:rPr>
              <a:t>una</a:t>
            </a:r>
            <a:r>
              <a:rPr lang="nl-BE" dirty="0">
                <a:latin typeface="LinotypeFeltpen-Medium"/>
              </a:rPr>
              <a:t> vista </a:t>
            </a:r>
            <a:r>
              <a:rPr lang="nl-BE" dirty="0" err="1">
                <a:latin typeface="LinotypeFeltpen-Medium"/>
              </a:rPr>
              <a:t>fantástica</a:t>
            </a:r>
            <a:endParaRPr lang="nl-BE" dirty="0">
              <a:latin typeface="LinotypeFeltpen-Medium"/>
            </a:endParaRPr>
          </a:p>
          <a:p>
            <a:r>
              <a:rPr lang="es-ES" dirty="0">
                <a:latin typeface="LinotypeFeltpen-Medium"/>
              </a:rPr>
              <a:t>hay muchos bares y restaurantes</a:t>
            </a:r>
          </a:p>
          <a:p>
            <a:r>
              <a:rPr lang="es-ES" dirty="0">
                <a:latin typeface="LinotypeFeltpen-Medium"/>
              </a:rPr>
              <a:t>hay tiendas que venden productos de </a:t>
            </a:r>
            <a:r>
              <a:rPr lang="nl-BE" dirty="0" err="1">
                <a:latin typeface="LinotypeFeltpen-Medium"/>
              </a:rPr>
              <a:t>cerámica</a:t>
            </a:r>
            <a:endParaRPr lang="nl-BE" dirty="0">
              <a:latin typeface="LinotypeFeltpen-Medium"/>
            </a:endParaRPr>
          </a:p>
          <a:p>
            <a:r>
              <a:rPr lang="nl-BE" dirty="0" err="1">
                <a:latin typeface="LinotypeFeltpen-Medium"/>
              </a:rPr>
              <a:t>hay</a:t>
            </a:r>
            <a:r>
              <a:rPr lang="nl-BE" dirty="0">
                <a:latin typeface="LinotypeFeltpen-Medium"/>
              </a:rPr>
              <a:t> </a:t>
            </a:r>
            <a:r>
              <a:rPr lang="nl-BE" dirty="0" err="1">
                <a:latin typeface="LinotypeFeltpen-Medium"/>
              </a:rPr>
              <a:t>también</a:t>
            </a:r>
            <a:r>
              <a:rPr lang="nl-BE" dirty="0">
                <a:latin typeface="LinotypeFeltpen-Medium"/>
              </a:rPr>
              <a:t> dos </a:t>
            </a:r>
            <a:r>
              <a:rPr lang="nl-BE" dirty="0" err="1">
                <a:latin typeface="LinotypeFeltpen-Medium"/>
              </a:rPr>
              <a:t>confiterías</a:t>
            </a:r>
            <a:endParaRPr lang="nl-BE" dirty="0">
              <a:latin typeface="LinotypeFeltpen-Medium"/>
            </a:endParaRPr>
          </a:p>
          <a:p>
            <a:r>
              <a:rPr lang="es-ES" dirty="0">
                <a:latin typeface="LinotypeFeltpen-Medium"/>
              </a:rPr>
              <a:t>hay cuadros de pintores famosos</a:t>
            </a:r>
          </a:p>
          <a:p>
            <a:r>
              <a:rPr lang="es-ES" dirty="0">
                <a:latin typeface="LinotypeFeltpen-Medium"/>
              </a:rPr>
              <a:t>hay un concierto de guitarra flamenca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EEDE3DE-6310-4CF7-8AD8-CD42552FFEF0}"/>
              </a:ext>
            </a:extLst>
          </p:cNvPr>
          <p:cNvSpPr/>
          <p:nvPr/>
        </p:nvSpPr>
        <p:spPr>
          <a:xfrm>
            <a:off x="5615032" y="1243786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sz="2800" b="1" dirty="0" err="1">
                <a:latin typeface="LinotypeFeltpen-Medium"/>
              </a:rPr>
              <a:t>está</a:t>
            </a:r>
            <a:r>
              <a:rPr lang="nl-BE" sz="2800" b="1" dirty="0">
                <a:latin typeface="LinotypeFeltpen-Medium"/>
              </a:rPr>
              <a:t>/n</a:t>
            </a:r>
          </a:p>
          <a:p>
            <a:r>
              <a:rPr lang="es-ES" dirty="0">
                <a:latin typeface="LinotypeFeltpen-Medium"/>
              </a:rPr>
              <a:t>Aquí está la tumba de Cristóbal Colón.</a:t>
            </a:r>
          </a:p>
          <a:p>
            <a:r>
              <a:rPr lang="es-ES" dirty="0">
                <a:latin typeface="LinotypeFeltpen-Medium"/>
              </a:rPr>
              <a:t>Cerca de la Giralda está la Bodega “Santa </a:t>
            </a:r>
            <a:r>
              <a:rPr lang="nl-BE" dirty="0">
                <a:latin typeface="LinotypeFeltpen-Medium"/>
              </a:rPr>
              <a:t>Cruz”.</a:t>
            </a:r>
          </a:p>
          <a:p>
            <a:r>
              <a:rPr lang="es-ES" dirty="0">
                <a:latin typeface="LinotypeFeltpen-Medium"/>
              </a:rPr>
              <a:t>En la calle San Jorge está el restaurante “Casa </a:t>
            </a:r>
            <a:r>
              <a:rPr lang="nl-BE" dirty="0" err="1">
                <a:latin typeface="LinotypeFeltpen-Medium"/>
              </a:rPr>
              <a:t>Manolo</a:t>
            </a:r>
            <a:r>
              <a:rPr lang="nl-BE" dirty="0">
                <a:latin typeface="LinotypeFeltpen-Medium"/>
              </a:rPr>
              <a:t>”.</a:t>
            </a:r>
            <a:endParaRPr lang="nl-BE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95A6377-F739-43CF-8A69-ED7F0772CA60}"/>
              </a:ext>
            </a:extLst>
          </p:cNvPr>
          <p:cNvSpPr txBox="1"/>
          <p:nvPr/>
        </p:nvSpPr>
        <p:spPr>
          <a:xfrm>
            <a:off x="796954" y="427839"/>
            <a:ext cx="264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>
                <a:solidFill>
                  <a:srgbClr val="0070C0"/>
                </a:solidFill>
              </a:rPr>
              <a:t>Libro</a:t>
            </a:r>
            <a:r>
              <a:rPr lang="nl-BE" b="1" dirty="0">
                <a:solidFill>
                  <a:srgbClr val="0070C0"/>
                </a:solidFill>
              </a:rPr>
              <a:t> pg. 19 </a:t>
            </a:r>
            <a:r>
              <a:rPr lang="nl-BE" b="1" dirty="0" err="1">
                <a:solidFill>
                  <a:srgbClr val="0070C0"/>
                </a:solidFill>
              </a:rPr>
              <a:t>ej</a:t>
            </a:r>
            <a:r>
              <a:rPr lang="nl-BE" b="1" dirty="0">
                <a:solidFill>
                  <a:srgbClr val="0070C0"/>
                </a:solidFill>
              </a:rPr>
              <a:t>. 3a</a:t>
            </a:r>
          </a:p>
        </p:txBody>
      </p:sp>
      <p:pic>
        <p:nvPicPr>
          <p:cNvPr id="1026" name="Picture 2" descr="Image result for hay estar ejercicios español">
            <a:extLst>
              <a:ext uri="{FF2B5EF4-FFF2-40B4-BE49-F238E27FC236}">
                <a16:creationId xmlns:a16="http://schemas.microsoft.com/office/drawing/2014/main" id="{BD3E882D-55EE-419F-892E-B6DA16CF8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2974466"/>
            <a:ext cx="48101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6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5A1F0E4-68E2-48EB-BB0A-DCA593E32F6C}"/>
              </a:ext>
            </a:extLst>
          </p:cNvPr>
          <p:cNvSpPr txBox="1"/>
          <p:nvPr/>
        </p:nvSpPr>
        <p:spPr>
          <a:xfrm>
            <a:off x="822121" y="553673"/>
            <a:ext cx="325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>
                <a:solidFill>
                  <a:srgbClr val="00B0F0"/>
                </a:solidFill>
              </a:rPr>
              <a:t>Libro</a:t>
            </a:r>
            <a:r>
              <a:rPr lang="nl-BE" b="1" dirty="0">
                <a:solidFill>
                  <a:srgbClr val="00B0F0"/>
                </a:solidFill>
              </a:rPr>
              <a:t> pg. 19 </a:t>
            </a:r>
            <a:r>
              <a:rPr lang="nl-BE" b="1" dirty="0" err="1">
                <a:solidFill>
                  <a:srgbClr val="00B0F0"/>
                </a:solidFill>
              </a:rPr>
              <a:t>ej</a:t>
            </a:r>
            <a:r>
              <a:rPr lang="nl-BE" b="1" dirty="0">
                <a:solidFill>
                  <a:srgbClr val="00B0F0"/>
                </a:solidFill>
              </a:rPr>
              <a:t>. 3b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22F4748-9348-47F2-A10B-53C8D96F4D09}"/>
              </a:ext>
            </a:extLst>
          </p:cNvPr>
          <p:cNvSpPr txBox="1"/>
          <p:nvPr/>
        </p:nvSpPr>
        <p:spPr>
          <a:xfrm>
            <a:off x="763397" y="1140903"/>
            <a:ext cx="10133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Es</a:t>
            </a:r>
            <a:r>
              <a:rPr lang="nl-BE" dirty="0"/>
              <a:t>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ciudad</a:t>
            </a:r>
            <a:r>
              <a:rPr lang="nl-BE" dirty="0"/>
              <a:t> grande, </a:t>
            </a:r>
            <a:r>
              <a:rPr lang="nl-BE" dirty="0" err="1"/>
              <a:t>pero</a:t>
            </a:r>
            <a:r>
              <a:rPr lang="nl-BE" dirty="0"/>
              <a:t> no </a:t>
            </a:r>
            <a:r>
              <a:rPr lang="nl-BE" b="1" dirty="0"/>
              <a:t>es</a:t>
            </a:r>
            <a:r>
              <a:rPr lang="nl-BE" dirty="0"/>
              <a:t> la </a:t>
            </a:r>
            <a:r>
              <a:rPr lang="nl-BE" dirty="0" err="1"/>
              <a:t>capital</a:t>
            </a:r>
            <a:r>
              <a:rPr lang="nl-BE" dirty="0"/>
              <a:t> del país. </a:t>
            </a:r>
            <a:r>
              <a:rPr lang="nl-BE" b="1" dirty="0"/>
              <a:t>Es</a:t>
            </a:r>
            <a:r>
              <a:rPr lang="nl-BE" dirty="0"/>
              <a:t> </a:t>
            </a:r>
            <a:r>
              <a:rPr lang="nl-BE" dirty="0" err="1"/>
              <a:t>famosa</a:t>
            </a:r>
            <a:r>
              <a:rPr lang="nl-BE" dirty="0"/>
              <a:t> por </a:t>
            </a:r>
            <a:r>
              <a:rPr lang="nl-BE" dirty="0" err="1"/>
              <a:t>su</a:t>
            </a:r>
            <a:r>
              <a:rPr lang="nl-BE" dirty="0"/>
              <a:t> </a:t>
            </a:r>
            <a:r>
              <a:rPr lang="nl-BE" dirty="0" err="1"/>
              <a:t>equipo</a:t>
            </a:r>
            <a:r>
              <a:rPr lang="nl-BE" dirty="0"/>
              <a:t> de </a:t>
            </a:r>
            <a:r>
              <a:rPr lang="nl-BE" dirty="0" err="1"/>
              <a:t>fútbol</a:t>
            </a:r>
            <a:r>
              <a:rPr lang="nl-BE" dirty="0"/>
              <a:t>. </a:t>
            </a:r>
            <a:r>
              <a:rPr lang="nl-BE" b="1" dirty="0" err="1"/>
              <a:t>Está</a:t>
            </a:r>
            <a:r>
              <a:rPr lang="nl-BE" dirty="0"/>
              <a:t> en el </a:t>
            </a:r>
            <a:r>
              <a:rPr lang="nl-BE" dirty="0" err="1"/>
              <a:t>noreste</a:t>
            </a:r>
            <a:r>
              <a:rPr lang="nl-BE" dirty="0"/>
              <a:t> de España, en el </a:t>
            </a:r>
            <a:r>
              <a:rPr lang="nl-BE" dirty="0" err="1"/>
              <a:t>Mediterráneo</a:t>
            </a:r>
            <a:r>
              <a:rPr lang="nl-BE" dirty="0"/>
              <a:t>. </a:t>
            </a:r>
            <a:r>
              <a:rPr lang="nl-BE" b="1" dirty="0"/>
              <a:t>Hay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templo</a:t>
            </a:r>
            <a:r>
              <a:rPr lang="nl-BE" dirty="0"/>
              <a:t> </a:t>
            </a:r>
            <a:r>
              <a:rPr lang="nl-BE" dirty="0" err="1"/>
              <a:t>muy</a:t>
            </a:r>
            <a:r>
              <a:rPr lang="nl-BE" dirty="0"/>
              <a:t> </a:t>
            </a:r>
            <a:r>
              <a:rPr lang="nl-BE" dirty="0" err="1"/>
              <a:t>conocido</a:t>
            </a:r>
            <a:r>
              <a:rPr lang="nl-BE" dirty="0"/>
              <a:t> y </a:t>
            </a:r>
            <a:r>
              <a:rPr lang="nl-BE" dirty="0" err="1"/>
              <a:t>también</a:t>
            </a:r>
            <a:r>
              <a:rPr lang="nl-BE" dirty="0"/>
              <a:t> </a:t>
            </a:r>
            <a:r>
              <a:rPr lang="nl-BE" b="1" dirty="0" err="1"/>
              <a:t>hay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barrio</a:t>
            </a:r>
            <a:r>
              <a:rPr lang="nl-BE" dirty="0"/>
              <a:t> </a:t>
            </a:r>
            <a:r>
              <a:rPr lang="nl-BE" dirty="0" err="1"/>
              <a:t>antiguo</a:t>
            </a:r>
            <a:r>
              <a:rPr lang="nl-BE" dirty="0"/>
              <a:t> con </a:t>
            </a:r>
            <a:r>
              <a:rPr lang="nl-BE" dirty="0" err="1"/>
              <a:t>muchos</a:t>
            </a:r>
            <a:r>
              <a:rPr lang="nl-BE" dirty="0"/>
              <a:t> </a:t>
            </a:r>
            <a:r>
              <a:rPr lang="nl-BE" dirty="0" err="1"/>
              <a:t>bares</a:t>
            </a:r>
            <a:r>
              <a:rPr lang="nl-BE" dirty="0"/>
              <a:t> y </a:t>
            </a:r>
            <a:r>
              <a:rPr lang="nl-BE" dirty="0" err="1"/>
              <a:t>muchos</a:t>
            </a:r>
            <a:r>
              <a:rPr lang="nl-BE" dirty="0"/>
              <a:t> </a:t>
            </a:r>
            <a:r>
              <a:rPr lang="nl-BE" dirty="0" err="1"/>
              <a:t>monumentos</a:t>
            </a:r>
            <a:r>
              <a:rPr lang="nl-BE" dirty="0"/>
              <a:t> </a:t>
            </a:r>
            <a:r>
              <a:rPr lang="nl-BE" dirty="0" err="1"/>
              <a:t>interesantes</a:t>
            </a:r>
            <a:r>
              <a:rPr lang="nl-BE" dirty="0"/>
              <a:t>. </a:t>
            </a:r>
            <a:r>
              <a:rPr lang="nl-BE" dirty="0" err="1"/>
              <a:t>También</a:t>
            </a:r>
            <a:r>
              <a:rPr lang="nl-BE" dirty="0"/>
              <a:t> </a:t>
            </a:r>
            <a:r>
              <a:rPr lang="nl-BE" b="1" dirty="0" err="1"/>
              <a:t>hay</a:t>
            </a:r>
            <a:r>
              <a:rPr lang="nl-BE" dirty="0"/>
              <a:t> </a:t>
            </a:r>
            <a:r>
              <a:rPr lang="nl-BE" dirty="0" err="1"/>
              <a:t>gente</a:t>
            </a:r>
            <a:r>
              <a:rPr lang="nl-BE" dirty="0"/>
              <a:t> de </a:t>
            </a:r>
            <a:r>
              <a:rPr lang="nl-BE" dirty="0" err="1"/>
              <a:t>muchos</a:t>
            </a:r>
            <a:r>
              <a:rPr lang="nl-BE" dirty="0"/>
              <a:t> </a:t>
            </a:r>
            <a:r>
              <a:rPr lang="nl-BE" dirty="0" err="1"/>
              <a:t>paíes</a:t>
            </a:r>
            <a:r>
              <a:rPr lang="nl-BE" dirty="0"/>
              <a:t> </a:t>
            </a:r>
            <a:r>
              <a:rPr lang="nl-BE" dirty="0" err="1"/>
              <a:t>deifrentes</a:t>
            </a:r>
            <a:r>
              <a:rPr lang="nl-BE" dirty="0"/>
              <a:t>.</a:t>
            </a:r>
          </a:p>
        </p:txBody>
      </p:sp>
      <p:pic>
        <p:nvPicPr>
          <p:cNvPr id="1026" name="Picture 2" descr="The five aspects that lead Barça to decline: solutions are urgent">
            <a:extLst>
              <a:ext uri="{FF2B5EF4-FFF2-40B4-BE49-F238E27FC236}">
                <a16:creationId xmlns:a16="http://schemas.microsoft.com/office/drawing/2014/main" id="{B67F3C62-891B-4262-AB25-4D22642E1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14" y="2180637"/>
            <a:ext cx="2988946" cy="166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rcelona Map, Spain Province Vector Map. High Detailed Vector ...">
            <a:extLst>
              <a:ext uri="{FF2B5EF4-FFF2-40B4-BE49-F238E27FC236}">
                <a16:creationId xmlns:a16="http://schemas.microsoft.com/office/drawing/2014/main" id="{C0CD3DD5-2592-47E2-A134-C35406A9E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850" y="2233656"/>
            <a:ext cx="2416612" cy="213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grada Familia Basilica Is Almost Finished, After Just 137 Years ...">
            <a:extLst>
              <a:ext uri="{FF2B5EF4-FFF2-40B4-BE49-F238E27FC236}">
                <a16:creationId xmlns:a16="http://schemas.microsoft.com/office/drawing/2014/main" id="{0BBA1F85-0724-49DB-A206-3956C7F75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928" y="2233656"/>
            <a:ext cx="3805370" cy="213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rri Gotic - Gothic Quarter of Barcelona | Found The World">
            <a:extLst>
              <a:ext uri="{FF2B5EF4-FFF2-40B4-BE49-F238E27FC236}">
                <a16:creationId xmlns:a16="http://schemas.microsoft.com/office/drawing/2014/main" id="{CCDE3961-9E5E-4C77-97B7-A34CC2C57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21" y="4335099"/>
            <a:ext cx="3202672" cy="231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xceso de turistas en el mundo: Por qué viajar a París, Barcelona ...">
            <a:extLst>
              <a:ext uri="{FF2B5EF4-FFF2-40B4-BE49-F238E27FC236}">
                <a16:creationId xmlns:a16="http://schemas.microsoft.com/office/drawing/2014/main" id="{43FF8FBC-D436-44E1-AAB3-A15B0268D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488" y="4890017"/>
            <a:ext cx="3121054" cy="165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C411D88-7B0E-4137-A0A2-6305F1326A83}"/>
              </a:ext>
            </a:extLst>
          </p:cNvPr>
          <p:cNvSpPr txBox="1"/>
          <p:nvPr/>
        </p:nvSpPr>
        <p:spPr>
          <a:xfrm>
            <a:off x="8833607" y="4890017"/>
            <a:ext cx="2642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/>
              <a:t>Barcelona</a:t>
            </a:r>
          </a:p>
        </p:txBody>
      </p:sp>
    </p:spTree>
    <p:extLst>
      <p:ext uri="{BB962C8B-B14F-4D97-AF65-F5344CB8AC3E}">
        <p14:creationId xmlns:p14="http://schemas.microsoft.com/office/powerpoint/2010/main" val="57293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media 1" title="Marc Anthony - Vivir Mi Vida (Official Video)">
            <a:hlinkClick r:id="" action="ppaction://media"/>
            <a:extLst>
              <a:ext uri="{FF2B5EF4-FFF2-40B4-BE49-F238E27FC236}">
                <a16:creationId xmlns:a16="http://schemas.microsoft.com/office/drawing/2014/main" id="{F03E3B2B-0C3B-41CC-8B7D-0CC65D825FC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7688" y="296761"/>
            <a:ext cx="6496807" cy="3654454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69323B82-4C19-4C33-B9AD-BBCE11CB9F3B}"/>
              </a:ext>
            </a:extLst>
          </p:cNvPr>
          <p:cNvSpPr/>
          <p:nvPr/>
        </p:nvSpPr>
        <p:spPr>
          <a:xfrm>
            <a:off x="6880836" y="154915"/>
            <a:ext cx="237967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gozar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 (¡eso!),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gozar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</a:p>
          <a:p>
            <a:endParaRPr lang="es-E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A veces llega la lluvia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Para limpiar las heridas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A veces solo una gota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Puede vencer la sequía</a:t>
            </a:r>
          </a:p>
          <a:p>
            <a:endParaRPr lang="es-E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Y para qué llorar, pa' qué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 duele una pena, se olvida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Y para qué sufrir, pa' qué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 así es la vida, hay que vivirla, la la la</a:t>
            </a:r>
          </a:p>
          <a:p>
            <a:endParaRPr lang="es-E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gozar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¡Eso!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67C2631-C593-4441-B3FB-4C0F06B2D477}"/>
              </a:ext>
            </a:extLst>
          </p:cNvPr>
          <p:cNvSpPr/>
          <p:nvPr/>
        </p:nvSpPr>
        <p:spPr>
          <a:xfrm>
            <a:off x="9260513" y="90829"/>
            <a:ext cx="254745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vivir el momento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Para entender el destino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escuchar en silencio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Para encontrar el camino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Y para qué llorar, pa' qué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 duele una pena, se olvida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Y para qué sufrir, pa' qué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 duele una pena, se olvida, la la la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gozar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¡Mi gente!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¡Toma!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Pa' qué llorar, pa' que sufrir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Empieza a soñar, a reír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 (¡oho!),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Siente y baila y goza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Que la vida es una sola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Vive, sigue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Siempre pa' lante, no mires pa' atrás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¡Eso, mi gente!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La vida es una</a:t>
            </a:r>
          </a:p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bailar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 la la la la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Voy a reír, voy a gozar</a:t>
            </a:r>
            <a:b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</a:rPr>
              <a:t>Vivir mi vida, la la la la</a:t>
            </a:r>
          </a:p>
        </p:txBody>
      </p:sp>
    </p:spTree>
    <p:extLst>
      <p:ext uri="{BB962C8B-B14F-4D97-AF65-F5344CB8AC3E}">
        <p14:creationId xmlns:p14="http://schemas.microsoft.com/office/powerpoint/2010/main" val="29755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944</Words>
  <Application>Microsoft Office PowerPoint</Application>
  <PresentationFormat>Breedbeeld</PresentationFormat>
  <Paragraphs>105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LinotypeFeltpen-Medium</vt:lpstr>
      <vt:lpstr>PoloST11K-Krftg</vt:lpstr>
      <vt:lpstr>PoloST11K-Leicht</vt:lpstr>
      <vt:lpstr>Kantoorthema</vt:lpstr>
      <vt:lpstr>u6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u6</dc:title>
  <dc:creator>MJOSE</dc:creator>
  <cp:lastModifiedBy>MJOSE</cp:lastModifiedBy>
  <cp:revision>19</cp:revision>
  <dcterms:created xsi:type="dcterms:W3CDTF">2020-03-30T13:34:29Z</dcterms:created>
  <dcterms:modified xsi:type="dcterms:W3CDTF">2020-04-02T10:08:04Z</dcterms:modified>
</cp:coreProperties>
</file>