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42260-A977-4068-88C1-A95FB0737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1B7DC8-A5D7-4D48-B72E-11F31BBA1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D95FB4-62DB-4CE0-9F0F-9DD38A94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19/03/2020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A622B6-F06D-4DAD-AFFB-22694027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862BD2-41B0-4531-9B08-A1025D64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628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7F088-86A2-4E69-B939-27CF7106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CC9D24-2E2E-440C-B864-06D027679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A93B33-8F28-4E9D-8274-42EA55A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19/03/2020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3FBB9B-30E4-43D6-A0C8-DB6D70E4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6B107C-ED5D-4453-87EF-9F72BE1C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405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B6241F7-9FDA-4864-9E51-9E6EE8132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A3C6176-F5D2-4102-B585-E3F06B8A3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29E0CB-D93E-4A82-97EA-77C12AD0D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19/03/2020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A65EC3-3D3F-49F7-9BE0-DBEF1B39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DD7A53-9305-4125-ACFB-DE07B674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018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7085D-1256-40C9-9CF8-34374383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D5F2EB-2204-4B6E-896C-4A9C004C2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5FDDF7-1A15-4A2A-81E9-48B50213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19/03/2020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8A0D23-45F5-4E6A-B4B0-B94E7A92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344CF3-78C6-4C4D-9062-885276E0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801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3A109-6011-4765-AB29-A3BEB5D73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BE3D06-5650-4235-8E71-D43EA8C0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53571F-B182-4BFC-A793-741C19AF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19/03/2020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B2C742-B531-4224-A357-14A44123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D05B73-DE70-433F-A4D6-9D32689B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90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6CCD2-301B-4F94-8D4E-B09300D6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F27D38-8A8F-420A-A571-423F6F7E7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A0E2CE-6C00-4B9D-BA17-DD87854AF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E7830C-2D6D-4226-85F4-179A257FC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19/03/2020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42F1DD-33A7-4037-BFFD-7F2E3C93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7BBB01-3A90-47F8-915E-C22F768E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453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AB59D-F2B5-408F-87EE-27EF8C5B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88B368-F798-4E2D-8835-3A7141A08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BEDEE5-302F-4C17-9426-81AC9DBFB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025FB7-0ECE-4213-B322-AEE0E37D5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253935D-FC8E-4E11-AA20-ECF59DD95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0E28259-90F6-48C8-9E5D-D1802AAC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19/03/2020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1DEDE38-0D72-4CC4-8843-DCA701A0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D2B95C1-D2BF-4D67-8045-6D997F5A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878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67B43-EE15-401C-B107-DBCB924A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C4FFA94-D1EE-4790-B726-2D370EED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19/03/2020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77249B0-20F3-4914-B33B-2DD2D65A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EB683-CD87-4D9D-85E5-B0E489F5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033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78B3F5E-CCE8-4E42-8F84-C430772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19/03/2020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F01456F-D841-43AA-AD2C-B2667858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5C3222-0098-4D1C-BEFC-41FFEC91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809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CF254-705E-4761-AC53-91F35428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823444-84F8-48D7-B542-1A79E6808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4FFEB9-B727-4E89-821E-3E6D9BD7D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499DBD-1AF2-4748-96CE-64470610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19/03/2020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1969A4-A4BE-4A74-887B-BB233178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A8C728-8E5E-47D8-942C-CFCE514E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071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D2D9C-3118-4E7B-95CF-DEC962E6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8BFD3EB-72A9-4D0E-B928-6776FAAB4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CD4C3D-1B1F-4910-ACF7-0FCDDAAC9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94DD9C-4B09-432B-8EFF-489253C8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19/03/2020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9987C7-9B51-45FD-82E6-5ADF68554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DFADC0-959E-405C-8C68-59D0CBCF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44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5C4863-1DF1-4CE4-B797-03101172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CE0B65-5B80-4BBB-A1FC-B299632BA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3F1757-AB44-489A-8CCB-83E3C42A8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4FEC3-8B6E-4395-A70E-97DCA9E68B55}" type="datetimeFigureOut">
              <a:rPr lang="nl-BE" smtClean="0"/>
              <a:t>19/03/2020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C6896-6053-484F-A61B-9C215E4E7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0E0B9E-9CE8-44C1-8DD0-00A23170D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46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1kpStNNoZ4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2973516-FE35-4BE8-8E90-5A07C176279A}"/>
              </a:ext>
            </a:extLst>
          </p:cNvPr>
          <p:cNvSpPr txBox="1"/>
          <p:nvPr/>
        </p:nvSpPr>
        <p:spPr>
          <a:xfrm>
            <a:off x="1451295" y="1479543"/>
            <a:ext cx="8430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Hoy es </a:t>
            </a:r>
            <a:r>
              <a:rPr lang="nl-BE" sz="4000" b="1" dirty="0" err="1"/>
              <a:t>jueves</a:t>
            </a:r>
            <a:r>
              <a:rPr lang="nl-BE" sz="4000" b="1" dirty="0"/>
              <a:t>, 19 de </a:t>
            </a:r>
            <a:r>
              <a:rPr lang="nl-BE" sz="4000" b="1" dirty="0" err="1"/>
              <a:t>marzo</a:t>
            </a:r>
            <a:r>
              <a:rPr lang="nl-BE" sz="4000" b="1" dirty="0"/>
              <a:t> de 2020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AE21232-0570-4256-B207-2BCD7AF3DF77}"/>
              </a:ext>
            </a:extLst>
          </p:cNvPr>
          <p:cNvSpPr txBox="1"/>
          <p:nvPr/>
        </p:nvSpPr>
        <p:spPr>
          <a:xfrm>
            <a:off x="1518408" y="2751589"/>
            <a:ext cx="505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070C0"/>
                </a:solidFill>
              </a:rPr>
              <a:t>Hoy es San José: Día del </a:t>
            </a:r>
            <a:r>
              <a:rPr lang="nl-BE" sz="2400" b="1" dirty="0" err="1">
                <a:solidFill>
                  <a:srgbClr val="0070C0"/>
                </a:solidFill>
              </a:rPr>
              <a:t>padre</a:t>
            </a:r>
            <a:endParaRPr lang="nl-B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0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9851A-13BE-424C-B389-11A80A8178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Es la hora de </a:t>
            </a:r>
            <a:r>
              <a:rPr lang="nl-BE" dirty="0" err="1"/>
              <a:t>comer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A57390A-E0A6-4621-9A2C-E8F313F09F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657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EC4BE5B-CA0B-46F9-A4AE-FFEB4D955954}"/>
              </a:ext>
            </a:extLst>
          </p:cNvPr>
          <p:cNvSpPr/>
          <p:nvPr/>
        </p:nvSpPr>
        <p:spPr>
          <a:xfrm>
            <a:off x="1135310" y="1093533"/>
            <a:ext cx="6096000" cy="4201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3.3. Escribe la frase con el verbo en singular.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Cerramos las ventanas de la clase.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¿Quieren más pan?: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¿Tenéis tomates?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Hacemos los ejercicios del libro: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¿Preferís el vino blanco o el tinto?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No nos gustan las manzanas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Las manzanas cuestan dos euros el kilo.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¿Podemos probar los calamares?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Comen fruta todos los días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¿Probamos la tortilla?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E4B3D5A-CF0C-4A7E-B1BA-353770375054}"/>
              </a:ext>
            </a:extLst>
          </p:cNvPr>
          <p:cNvSpPr txBox="1"/>
          <p:nvPr/>
        </p:nvSpPr>
        <p:spPr>
          <a:xfrm>
            <a:off x="1073791" y="369116"/>
            <a:ext cx="5318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Copias</a:t>
            </a:r>
            <a:r>
              <a:rPr lang="nl-BE" sz="2800" b="1" dirty="0">
                <a:solidFill>
                  <a:srgbClr val="0070C0"/>
                </a:solidFill>
              </a:rPr>
              <a:t> pg. 40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3.3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76D055E-0D6A-4D8D-A902-35EB1CB84C2A}"/>
              </a:ext>
            </a:extLst>
          </p:cNvPr>
          <p:cNvSpPr txBox="1"/>
          <p:nvPr/>
        </p:nvSpPr>
        <p:spPr>
          <a:xfrm>
            <a:off x="7793373" y="2678667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hago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69EC6C-0FFA-428D-8146-A148B41C70E6}"/>
              </a:ext>
            </a:extLst>
          </p:cNvPr>
          <p:cNvSpPr txBox="1"/>
          <p:nvPr/>
        </p:nvSpPr>
        <p:spPr>
          <a:xfrm>
            <a:off x="7734650" y="2072297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quiere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78465A-8D8A-4B4C-8E13-0CA69C7D2B94}"/>
              </a:ext>
            </a:extLst>
          </p:cNvPr>
          <p:cNvSpPr txBox="1"/>
          <p:nvPr/>
        </p:nvSpPr>
        <p:spPr>
          <a:xfrm>
            <a:off x="7734650" y="2375482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tienes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78EF29A-CDC1-4C39-9876-03D1E4A09E43}"/>
              </a:ext>
            </a:extLst>
          </p:cNvPr>
          <p:cNvSpPr txBox="1"/>
          <p:nvPr/>
        </p:nvSpPr>
        <p:spPr>
          <a:xfrm>
            <a:off x="7793371" y="1729432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cierro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3C0E417-0636-4FD3-98AA-72372E2F55A3}"/>
              </a:ext>
            </a:extLst>
          </p:cNvPr>
          <p:cNvSpPr txBox="1"/>
          <p:nvPr/>
        </p:nvSpPr>
        <p:spPr>
          <a:xfrm>
            <a:off x="7793373" y="3008634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prefieres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7ED8291-7B52-4FBD-9699-C113BC6EF250}"/>
              </a:ext>
            </a:extLst>
          </p:cNvPr>
          <p:cNvSpPr txBox="1"/>
          <p:nvPr/>
        </p:nvSpPr>
        <p:spPr>
          <a:xfrm>
            <a:off x="7793372" y="3317303"/>
            <a:ext cx="33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No me </a:t>
            </a:r>
            <a:r>
              <a:rPr lang="nl-BE" dirty="0" err="1"/>
              <a:t>gust</a:t>
            </a:r>
            <a:r>
              <a:rPr lang="nl-BE" b="1" dirty="0" err="1"/>
              <a:t>an</a:t>
            </a:r>
            <a:r>
              <a:rPr lang="nl-BE" dirty="0"/>
              <a:t> </a:t>
            </a:r>
            <a:r>
              <a:rPr lang="nl-BE" b="1" dirty="0"/>
              <a:t>las </a:t>
            </a:r>
            <a:r>
              <a:rPr lang="nl-BE" b="1" dirty="0" err="1"/>
              <a:t>manzanas</a:t>
            </a:r>
            <a:endParaRPr lang="nl-BE" b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0F9497B-82A9-4AC6-BB22-169CBC5B2055}"/>
              </a:ext>
            </a:extLst>
          </p:cNvPr>
          <p:cNvSpPr txBox="1"/>
          <p:nvPr/>
        </p:nvSpPr>
        <p:spPr>
          <a:xfrm>
            <a:off x="7793371" y="3652754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cuesta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F376E1A-6343-4EE0-B7A7-BE1EA6CBF0B0}"/>
              </a:ext>
            </a:extLst>
          </p:cNvPr>
          <p:cNvSpPr txBox="1"/>
          <p:nvPr/>
        </p:nvSpPr>
        <p:spPr>
          <a:xfrm>
            <a:off x="7887050" y="3997884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puedo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5F689FB-AA01-4A2B-BFB5-15A382D6099B}"/>
              </a:ext>
            </a:extLst>
          </p:cNvPr>
          <p:cNvSpPr txBox="1"/>
          <p:nvPr/>
        </p:nvSpPr>
        <p:spPr>
          <a:xfrm>
            <a:off x="7793371" y="4357537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come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6E28EF-ADA1-4300-A507-5CAAD87AFBBD}"/>
              </a:ext>
            </a:extLst>
          </p:cNvPr>
          <p:cNvSpPr txBox="1"/>
          <p:nvPr/>
        </p:nvSpPr>
        <p:spPr>
          <a:xfrm>
            <a:off x="7793371" y="4780856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pruebo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93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270F46B-0AFA-4043-A9EA-8096DDBA6833}"/>
              </a:ext>
            </a:extLst>
          </p:cNvPr>
          <p:cNvSpPr txBox="1"/>
          <p:nvPr/>
        </p:nvSpPr>
        <p:spPr>
          <a:xfrm>
            <a:off x="654342" y="430015"/>
            <a:ext cx="447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Los </a:t>
            </a:r>
            <a:r>
              <a:rPr lang="nl-BE" sz="2400" b="1" dirty="0" err="1"/>
              <a:t>números</a:t>
            </a:r>
            <a:r>
              <a:rPr lang="nl-BE" sz="2400" b="1" dirty="0"/>
              <a:t> del 100 a 1.000.00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043A084-87F3-454D-8DD7-1C979BE2AF5B}"/>
              </a:ext>
            </a:extLst>
          </p:cNvPr>
          <p:cNvSpPr txBox="1"/>
          <p:nvPr/>
        </p:nvSpPr>
        <p:spPr>
          <a:xfrm>
            <a:off x="1275127" y="1308953"/>
            <a:ext cx="289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libro</a:t>
            </a:r>
            <a:r>
              <a:rPr lang="nl-BE" sz="2800" b="1" dirty="0">
                <a:solidFill>
                  <a:srgbClr val="0070C0"/>
                </a:solidFill>
              </a:rPr>
              <a:t> pg. 10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8a</a:t>
            </a:r>
          </a:p>
        </p:txBody>
      </p:sp>
      <p:pic>
        <p:nvPicPr>
          <p:cNvPr id="4" name="Onlinemedia 3" title="Aprender los nￃﾺmeros en espaￃﾱol del 1 al 50.000">
            <a:hlinkClick r:id="" action="ppaction://media"/>
            <a:extLst>
              <a:ext uri="{FF2B5EF4-FFF2-40B4-BE49-F238E27FC236}">
                <a16:creationId xmlns:a16="http://schemas.microsoft.com/office/drawing/2014/main" id="{00FD5ADF-5381-4505-9233-2C809D3008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4097" y="2184511"/>
            <a:ext cx="4282114" cy="240868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90730D-F7EB-4271-8979-5BFFFCA56574}"/>
              </a:ext>
            </a:extLst>
          </p:cNvPr>
          <p:cNvSpPr txBox="1"/>
          <p:nvPr/>
        </p:nvSpPr>
        <p:spPr>
          <a:xfrm>
            <a:off x="6746148" y="368460"/>
            <a:ext cx="289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libro</a:t>
            </a:r>
            <a:r>
              <a:rPr lang="nl-BE" sz="2800" b="1" dirty="0">
                <a:solidFill>
                  <a:srgbClr val="0070C0"/>
                </a:solidFill>
              </a:rPr>
              <a:t> pg. 44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7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1D95CB3-B404-490F-B460-F7744B80B4D2}"/>
              </a:ext>
            </a:extLst>
          </p:cNvPr>
          <p:cNvSpPr txBox="1"/>
          <p:nvPr/>
        </p:nvSpPr>
        <p:spPr>
          <a:xfrm>
            <a:off x="6400800" y="1140903"/>
            <a:ext cx="39512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/>
              <a:t>6.000</a:t>
            </a:r>
          </a:p>
          <a:p>
            <a:pPr marL="342900" indent="-342900">
              <a:buAutoNum type="arabicPeriod"/>
            </a:pPr>
            <a:r>
              <a:rPr lang="nl-BE" dirty="0"/>
              <a:t>300</a:t>
            </a:r>
          </a:p>
          <a:p>
            <a:pPr marL="342900" indent="-342900">
              <a:buAutoNum type="arabicPeriod"/>
            </a:pPr>
            <a:r>
              <a:rPr lang="nl-BE" dirty="0"/>
              <a:t>280.000.000</a:t>
            </a:r>
          </a:p>
          <a:p>
            <a:pPr marL="342900" indent="-342900">
              <a:buAutoNum type="arabicPeriod"/>
            </a:pPr>
            <a:r>
              <a:rPr lang="nl-BE" dirty="0"/>
              <a:t>80</a:t>
            </a:r>
          </a:p>
          <a:p>
            <a:pPr marL="342900" indent="-342900">
              <a:buAutoNum type="arabicPeriod"/>
            </a:pPr>
            <a:r>
              <a:rPr lang="nl-BE" dirty="0"/>
              <a:t>1.000.000</a:t>
            </a:r>
          </a:p>
          <a:p>
            <a:pPr marL="342900" indent="-342900">
              <a:buAutoNum type="arabicPeriod"/>
            </a:pPr>
            <a:r>
              <a:rPr lang="nl-BE" dirty="0"/>
              <a:t>120.000</a:t>
            </a:r>
          </a:p>
          <a:p>
            <a:pPr marL="342900" indent="-342900">
              <a:buAutoNum type="arabicPeriod"/>
            </a:pPr>
            <a:r>
              <a:rPr lang="nl-BE" dirty="0"/>
              <a:t>100</a:t>
            </a:r>
          </a:p>
          <a:p>
            <a:pPr marL="342900" indent="-342900">
              <a:buAutoNum type="arabicPeriod"/>
            </a:pPr>
            <a:r>
              <a:rPr lang="nl-BE" dirty="0"/>
              <a:t>5</a:t>
            </a:r>
          </a:p>
          <a:p>
            <a:pPr marL="342900" indent="-342900">
              <a:buAutoNum type="arabicPeriod"/>
            </a:pPr>
            <a:r>
              <a:rPr lang="nl-BE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913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A971666-48EA-40C0-AEDF-18743234FCF4}"/>
              </a:ext>
            </a:extLst>
          </p:cNvPr>
          <p:cNvSpPr txBox="1"/>
          <p:nvPr/>
        </p:nvSpPr>
        <p:spPr>
          <a:xfrm>
            <a:off x="605407" y="384342"/>
            <a:ext cx="203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3</a:t>
            </a:r>
            <a:r>
              <a:rPr lang="nl-BE" sz="2800" b="1"/>
              <a:t>0 </a:t>
            </a:r>
            <a:r>
              <a:rPr lang="nl-BE" sz="2800" b="1" dirty="0" err="1"/>
              <a:t>minutos</a:t>
            </a:r>
            <a:r>
              <a:rPr lang="nl-BE" sz="2800" b="1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BC6BF7C-8DC6-4120-9B5D-759E6BEF42AF}"/>
              </a:ext>
            </a:extLst>
          </p:cNvPr>
          <p:cNvSpPr txBox="1"/>
          <p:nvPr/>
        </p:nvSpPr>
        <p:spPr>
          <a:xfrm>
            <a:off x="524312" y="1303743"/>
            <a:ext cx="298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Copias</a:t>
            </a:r>
            <a:r>
              <a:rPr lang="nl-BE" dirty="0"/>
              <a:t> pg. 41 </a:t>
            </a:r>
            <a:r>
              <a:rPr lang="nl-BE" dirty="0" err="1"/>
              <a:t>ej</a:t>
            </a:r>
            <a:r>
              <a:rPr lang="nl-BE" dirty="0"/>
              <a:t>. 3.4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1A4D6B9-F599-4F82-A7CC-96688065D571}"/>
              </a:ext>
            </a:extLst>
          </p:cNvPr>
          <p:cNvSpPr/>
          <p:nvPr/>
        </p:nvSpPr>
        <p:spPr>
          <a:xfrm>
            <a:off x="4843244" y="198741"/>
            <a:ext cx="6096000" cy="20311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nl-BE" sz="2400" b="1" kern="1600" dirty="0">
                <a:effectLst/>
                <a:latin typeface="Calibri" panose="020F0502020204030204" pitchFamily="34" charset="0"/>
              </a:rPr>
              <a:t>3.4. </a:t>
            </a:r>
            <a:r>
              <a:rPr lang="es-ES" sz="2400" b="1" kern="1600" dirty="0">
                <a:effectLst/>
                <a:latin typeface="Calibri" panose="020F0502020204030204" pitchFamily="34" charset="0"/>
              </a:rPr>
              <a:t>Completa con el verbo adecuado.</a:t>
            </a:r>
            <a:endParaRPr lang="nl-BE" sz="2800" b="1" kern="1600" dirty="0">
              <a:effectLst/>
              <a:latin typeface="Cambria" panose="02040503050406030204" pitchFamily="18" charset="0"/>
            </a:endParaRPr>
          </a:p>
          <a:p>
            <a:pPr>
              <a:lnSpc>
                <a:spcPts val="17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Belén:		¿___________ probar los plátanos?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Dependiente	: Sí, claro. Tome.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Belén:		¿Cuánto ____________ el kilo?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Dependiente:	Un euro con 50 céntimos. ¿Cuánto _______________?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Belén:		Un kilo.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Dependiente: 	Aquí __________________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C8788B7-C60B-4FC7-AD2B-50AB95EE65C7}"/>
              </a:ext>
            </a:extLst>
          </p:cNvPr>
          <p:cNvSpPr txBox="1"/>
          <p:nvPr/>
        </p:nvSpPr>
        <p:spPr>
          <a:xfrm>
            <a:off x="6946084" y="461286"/>
            <a:ext cx="104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70C0"/>
                </a:solidFill>
              </a:rPr>
              <a:t>puedo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0BEDCB4-CF3E-481F-81CE-3443A261221B}"/>
              </a:ext>
            </a:extLst>
          </p:cNvPr>
          <p:cNvSpPr txBox="1"/>
          <p:nvPr/>
        </p:nvSpPr>
        <p:spPr>
          <a:xfrm>
            <a:off x="7812947" y="917633"/>
            <a:ext cx="104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70C0"/>
                </a:solidFill>
              </a:rPr>
              <a:t>cuesta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EBBF076-916D-42E1-ACCD-1FB66C54DBD3}"/>
              </a:ext>
            </a:extLst>
          </p:cNvPr>
          <p:cNvSpPr txBox="1"/>
          <p:nvPr/>
        </p:nvSpPr>
        <p:spPr>
          <a:xfrm>
            <a:off x="5571688" y="1439356"/>
            <a:ext cx="104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70C0"/>
                </a:solidFill>
              </a:rPr>
              <a:t>quiere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121B893-9FD9-4363-ADB0-6984673408F7}"/>
              </a:ext>
            </a:extLst>
          </p:cNvPr>
          <p:cNvSpPr txBox="1"/>
          <p:nvPr/>
        </p:nvSpPr>
        <p:spPr>
          <a:xfrm>
            <a:off x="7288635" y="1827203"/>
            <a:ext cx="104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70C0"/>
                </a:solidFill>
              </a:rPr>
              <a:t>tiene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0E9F211-6E0F-4F01-A93B-46011C558BDA}"/>
              </a:ext>
            </a:extLst>
          </p:cNvPr>
          <p:cNvSpPr txBox="1"/>
          <p:nvPr/>
        </p:nvSpPr>
        <p:spPr>
          <a:xfrm>
            <a:off x="524311" y="2800924"/>
            <a:ext cx="298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Copias</a:t>
            </a:r>
            <a:r>
              <a:rPr lang="nl-BE" dirty="0"/>
              <a:t> pg. 41 </a:t>
            </a:r>
            <a:r>
              <a:rPr lang="nl-BE" dirty="0" err="1"/>
              <a:t>ej</a:t>
            </a:r>
            <a:r>
              <a:rPr lang="nl-BE" dirty="0"/>
              <a:t>. 3.5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CF6CDD6-0CE5-4289-853E-61E21786DE4C}"/>
              </a:ext>
            </a:extLst>
          </p:cNvPr>
          <p:cNvSpPr/>
          <p:nvPr/>
        </p:nvSpPr>
        <p:spPr>
          <a:xfrm>
            <a:off x="4458049" y="2749240"/>
            <a:ext cx="7073317" cy="3613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s-MX" sz="2400" b="1" kern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3.5. Completa estas frases con el verbo gustar.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</a:rPr>
              <a:t>(A mí) __________________________ mucho el chocolate.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</a:rPr>
              <a:t>(A mí) no __________________________</a:t>
            </a:r>
            <a:r>
              <a:rPr lang="es-MX" b="1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</a:rPr>
              <a:t>nada la música disco.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</a:rPr>
              <a:t>(A mí) ________________________ mucho estudiar español.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</a:rPr>
              <a:t>(A ti) __________________________ muchísimo las patatas fritas.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</a:rPr>
              <a:t>(A ti) _________________________ la cerveza.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</a:rPr>
              <a:t>(A ti) no _______________________ nada limpiar la casa.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</a:rPr>
              <a:t>A la profesora ___________________ el tango.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</a:rPr>
              <a:t>A José _________________________ los ordenadores.</a:t>
            </a:r>
            <a:endParaRPr lang="nl-B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90245E8-E0B2-4CA2-AB3A-30C4210C03A6}"/>
              </a:ext>
            </a:extLst>
          </p:cNvPr>
          <p:cNvSpPr txBox="1"/>
          <p:nvPr/>
        </p:nvSpPr>
        <p:spPr>
          <a:xfrm>
            <a:off x="6096000" y="4716268"/>
            <a:ext cx="15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te </a:t>
            </a:r>
            <a:r>
              <a:rPr lang="nl-BE" b="1" dirty="0" err="1">
                <a:solidFill>
                  <a:srgbClr val="0070C0"/>
                </a:solidFill>
              </a:rPr>
              <a:t>gusta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9B9E6A3-C7BC-44E7-A37D-36E42AB920B5}"/>
              </a:ext>
            </a:extLst>
          </p:cNvPr>
          <p:cNvSpPr txBox="1"/>
          <p:nvPr/>
        </p:nvSpPr>
        <p:spPr>
          <a:xfrm>
            <a:off x="6178491" y="3509689"/>
            <a:ext cx="15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me </a:t>
            </a:r>
            <a:r>
              <a:rPr lang="nl-BE" b="1" dirty="0" err="1">
                <a:solidFill>
                  <a:srgbClr val="0070C0"/>
                </a:solidFill>
              </a:rPr>
              <a:t>gusta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DC285D9-7830-4DC6-B311-9143EDA3077F}"/>
              </a:ext>
            </a:extLst>
          </p:cNvPr>
          <p:cNvSpPr txBox="1"/>
          <p:nvPr/>
        </p:nvSpPr>
        <p:spPr>
          <a:xfrm>
            <a:off x="6096000" y="3879021"/>
            <a:ext cx="15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me </a:t>
            </a:r>
            <a:r>
              <a:rPr lang="nl-BE" b="1" dirty="0" err="1">
                <a:solidFill>
                  <a:srgbClr val="0070C0"/>
                </a:solidFill>
              </a:rPr>
              <a:t>gusta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B5BE4E0-00EA-46BC-93E9-4123A98DD775}"/>
              </a:ext>
            </a:extLst>
          </p:cNvPr>
          <p:cNvSpPr txBox="1"/>
          <p:nvPr/>
        </p:nvSpPr>
        <p:spPr>
          <a:xfrm>
            <a:off x="6096000" y="4306769"/>
            <a:ext cx="15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te </a:t>
            </a:r>
            <a:r>
              <a:rPr lang="nl-BE" b="1" dirty="0" err="1">
                <a:solidFill>
                  <a:srgbClr val="0070C0"/>
                </a:solidFill>
              </a:rPr>
              <a:t>gustan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CF22E06-5EB7-4179-B41A-3A58E3946358}"/>
              </a:ext>
            </a:extLst>
          </p:cNvPr>
          <p:cNvSpPr txBox="1"/>
          <p:nvPr/>
        </p:nvSpPr>
        <p:spPr>
          <a:xfrm>
            <a:off x="6233020" y="3113666"/>
            <a:ext cx="15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me </a:t>
            </a:r>
            <a:r>
              <a:rPr lang="nl-BE" b="1" dirty="0" err="1">
                <a:solidFill>
                  <a:srgbClr val="0070C0"/>
                </a:solidFill>
              </a:rPr>
              <a:t>gusta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D73FF92-7DB3-4DC5-A257-1447F61F92B7}"/>
              </a:ext>
            </a:extLst>
          </p:cNvPr>
          <p:cNvSpPr txBox="1"/>
          <p:nvPr/>
        </p:nvSpPr>
        <p:spPr>
          <a:xfrm>
            <a:off x="6147732" y="5125767"/>
            <a:ext cx="15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te </a:t>
            </a:r>
            <a:r>
              <a:rPr lang="nl-BE" b="1" dirty="0" err="1">
                <a:solidFill>
                  <a:srgbClr val="0070C0"/>
                </a:solidFill>
              </a:rPr>
              <a:t>gusta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8BBB41A-7EF9-4AFA-AEE0-8C857A648E7C}"/>
              </a:ext>
            </a:extLst>
          </p:cNvPr>
          <p:cNvSpPr txBox="1"/>
          <p:nvPr/>
        </p:nvSpPr>
        <p:spPr>
          <a:xfrm>
            <a:off x="6356058" y="5499198"/>
            <a:ext cx="15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70C0"/>
                </a:solidFill>
              </a:rPr>
              <a:t>le</a:t>
            </a:r>
            <a:r>
              <a:rPr lang="nl-BE" b="1" dirty="0">
                <a:solidFill>
                  <a:srgbClr val="0070C0"/>
                </a:solidFill>
              </a:rPr>
              <a:t> </a:t>
            </a:r>
            <a:r>
              <a:rPr lang="nl-BE" b="1" dirty="0" err="1">
                <a:solidFill>
                  <a:srgbClr val="0070C0"/>
                </a:solidFill>
              </a:rPr>
              <a:t>gusta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A12D71A-6337-4D38-84D0-E2D7731AE3D4}"/>
              </a:ext>
            </a:extLst>
          </p:cNvPr>
          <p:cNvSpPr txBox="1"/>
          <p:nvPr/>
        </p:nvSpPr>
        <p:spPr>
          <a:xfrm>
            <a:off x="6233020" y="5922847"/>
            <a:ext cx="15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70C0"/>
                </a:solidFill>
              </a:rPr>
              <a:t>le</a:t>
            </a:r>
            <a:r>
              <a:rPr lang="nl-BE" b="1" dirty="0">
                <a:solidFill>
                  <a:srgbClr val="0070C0"/>
                </a:solidFill>
              </a:rPr>
              <a:t> </a:t>
            </a:r>
            <a:r>
              <a:rPr lang="nl-BE" b="1" dirty="0" err="1">
                <a:solidFill>
                  <a:srgbClr val="0070C0"/>
                </a:solidFill>
              </a:rPr>
              <a:t>gustan</a:t>
            </a:r>
            <a:endParaRPr lang="nl-B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B216B2D-C1AB-465B-A350-CF0DBE638AB2}"/>
              </a:ext>
            </a:extLst>
          </p:cNvPr>
          <p:cNvSpPr txBox="1"/>
          <p:nvPr/>
        </p:nvSpPr>
        <p:spPr>
          <a:xfrm>
            <a:off x="562060" y="494842"/>
            <a:ext cx="298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Copias</a:t>
            </a:r>
            <a:r>
              <a:rPr lang="nl-BE" dirty="0"/>
              <a:t> pg. 42 </a:t>
            </a:r>
            <a:r>
              <a:rPr lang="nl-BE" dirty="0" err="1"/>
              <a:t>ej</a:t>
            </a:r>
            <a:r>
              <a:rPr lang="nl-BE" dirty="0"/>
              <a:t>. 4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8362AC-07C1-443B-930E-8DDE8434BFB2}"/>
              </a:ext>
            </a:extLst>
          </p:cNvPr>
          <p:cNvSpPr txBox="1"/>
          <p:nvPr/>
        </p:nvSpPr>
        <p:spPr>
          <a:xfrm>
            <a:off x="562060" y="3527462"/>
            <a:ext cx="174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libro</a:t>
            </a:r>
            <a:r>
              <a:rPr lang="nl-BE" dirty="0"/>
              <a:t> pg. 44 </a:t>
            </a:r>
            <a:r>
              <a:rPr lang="nl-BE" dirty="0" err="1"/>
              <a:t>ej</a:t>
            </a:r>
            <a:r>
              <a:rPr lang="nl-BE" dirty="0"/>
              <a:t>. 6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63A867-87E1-4071-81CF-ACFA92B7A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70" y="477956"/>
            <a:ext cx="41814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7B2DCA5-3180-48E6-9AEC-B6C209C1F7D1}"/>
              </a:ext>
            </a:extLst>
          </p:cNvPr>
          <p:cNvSpPr txBox="1"/>
          <p:nvPr/>
        </p:nvSpPr>
        <p:spPr>
          <a:xfrm>
            <a:off x="7608815" y="494842"/>
            <a:ext cx="35401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Una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barra</a:t>
            </a:r>
            <a:r>
              <a:rPr lang="nl-BE" dirty="0">
                <a:solidFill>
                  <a:srgbClr val="0070C0"/>
                </a:solidFill>
              </a:rPr>
              <a:t> de pan</a:t>
            </a:r>
          </a:p>
          <a:p>
            <a:r>
              <a:rPr lang="nl-BE" dirty="0" err="1">
                <a:solidFill>
                  <a:srgbClr val="0070C0"/>
                </a:solidFill>
              </a:rPr>
              <a:t>Una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botella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vino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Un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vaso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zumo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Un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plato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espaguetis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Una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taza</a:t>
            </a:r>
            <a:r>
              <a:rPr lang="nl-BE" dirty="0">
                <a:solidFill>
                  <a:srgbClr val="0070C0"/>
                </a:solidFill>
              </a:rPr>
              <a:t> de café</a:t>
            </a:r>
          </a:p>
          <a:p>
            <a:r>
              <a:rPr lang="nl-BE" dirty="0" err="1">
                <a:solidFill>
                  <a:srgbClr val="0070C0"/>
                </a:solidFill>
              </a:rPr>
              <a:t>Una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jarra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cerveza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Una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tableta</a:t>
            </a:r>
            <a:r>
              <a:rPr lang="nl-BE" dirty="0">
                <a:solidFill>
                  <a:srgbClr val="0070C0"/>
                </a:solidFill>
              </a:rPr>
              <a:t> de chocolate</a:t>
            </a:r>
          </a:p>
          <a:p>
            <a:r>
              <a:rPr lang="nl-BE" dirty="0" err="1">
                <a:solidFill>
                  <a:srgbClr val="0070C0"/>
                </a:solidFill>
              </a:rPr>
              <a:t>Una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bolsa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patatas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fritas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Un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bote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mermelada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Un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paquete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tabaco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Una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docena</a:t>
            </a:r>
            <a:r>
              <a:rPr lang="nl-BE" dirty="0">
                <a:solidFill>
                  <a:srgbClr val="0070C0"/>
                </a:solidFill>
              </a:rPr>
              <a:t> de </a:t>
            </a:r>
            <a:r>
              <a:rPr lang="nl-BE" dirty="0" err="1">
                <a:solidFill>
                  <a:srgbClr val="0070C0"/>
                </a:solidFill>
              </a:rPr>
              <a:t>huevos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B50BA2C-1421-4C66-870C-7A260206C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60" y="4139755"/>
            <a:ext cx="6281941" cy="1783084"/>
          </a:xfrm>
          <a:prstGeom prst="rect">
            <a:avLst/>
          </a:prstGeom>
        </p:spPr>
      </p:pic>
      <p:pic>
        <p:nvPicPr>
          <p:cNvPr id="12" name="nv_pap2 pista 35">
            <a:hlinkClick r:id="" action="ppaction://media"/>
            <a:extLst>
              <a:ext uri="{FF2B5EF4-FFF2-40B4-BE49-F238E27FC236}">
                <a16:creationId xmlns:a16="http://schemas.microsoft.com/office/drawing/2014/main" id="{0239AA50-6512-4DA7-BAC1-05F85247E9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76007" y="3124200"/>
            <a:ext cx="609600" cy="6096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9CD708D-1026-4CBC-AC02-554CD3795F34}"/>
              </a:ext>
            </a:extLst>
          </p:cNvPr>
          <p:cNvSpPr txBox="1"/>
          <p:nvPr/>
        </p:nvSpPr>
        <p:spPr>
          <a:xfrm>
            <a:off x="7709483" y="3959604"/>
            <a:ext cx="2483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Quiere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Tiene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Tengo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Quiere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Prefiero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Tiene</a:t>
            </a:r>
            <a:endParaRPr lang="nl-BE" dirty="0">
              <a:solidFill>
                <a:srgbClr val="0070C0"/>
              </a:solidFill>
            </a:endParaRPr>
          </a:p>
          <a:p>
            <a:r>
              <a:rPr lang="nl-BE" dirty="0" err="1">
                <a:solidFill>
                  <a:srgbClr val="0070C0"/>
                </a:solidFill>
              </a:rPr>
              <a:t>quiere</a:t>
            </a:r>
            <a:endParaRPr lang="nl-B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6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  <p:bldP spid="13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387</Words>
  <Application>Microsoft Office PowerPoint</Application>
  <PresentationFormat>Breedbeeld</PresentationFormat>
  <Paragraphs>89</Paragraphs>
  <Slides>6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Times New Roman</vt:lpstr>
      <vt:lpstr>Kantoorthema</vt:lpstr>
      <vt:lpstr>PowerPoint-presentatie</vt:lpstr>
      <vt:lpstr>Es la hora de comer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U5</dc:title>
  <dc:creator>MJOSE</dc:creator>
  <cp:lastModifiedBy>MJOSE</cp:lastModifiedBy>
  <cp:revision>52</cp:revision>
  <dcterms:created xsi:type="dcterms:W3CDTF">2020-03-15T18:04:15Z</dcterms:created>
  <dcterms:modified xsi:type="dcterms:W3CDTF">2020-03-19T10:00:04Z</dcterms:modified>
</cp:coreProperties>
</file>