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3300"/>
    <a:srgbClr val="003300"/>
    <a:srgbClr val="99FF99"/>
    <a:srgbClr val="00CC66"/>
    <a:srgbClr val="33CC33"/>
    <a:srgbClr val="99FF66"/>
    <a:srgbClr val="99CC00"/>
    <a:srgbClr val="FF9933"/>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p:scale>
          <a:sx n="85" d="100"/>
          <a:sy n="85" d="100"/>
        </p:scale>
        <p:origin x="-702" y="5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D0477D-B30F-4F16-8D9B-099B529F012C}" type="datetimeFigureOut">
              <a:rPr lang="es-ES" smtClean="0"/>
              <a:pPr/>
              <a:t>22/07/2014</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155A74-0028-4046-A07C-FC3C43D998E1}" type="slidenum">
              <a:rPr lang="es-ES" smtClean="0"/>
              <a:pPr/>
              <a:t>‹Nº›</a:t>
            </a:fld>
            <a:endParaRPr lang="es-ES"/>
          </a:p>
        </p:txBody>
      </p:sp>
    </p:spTree>
    <p:extLst>
      <p:ext uri="{BB962C8B-B14F-4D97-AF65-F5344CB8AC3E}">
        <p14:creationId xmlns:p14="http://schemas.microsoft.com/office/powerpoint/2010/main" val="1403918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88155A74-0028-4046-A07C-FC3C43D998E1}" type="slidenum">
              <a:rPr lang="es-ES" smtClean="0"/>
              <a:pPr/>
              <a:t>8</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B656F1B3-7C71-4F7D-A5D3-07F4D920DF69}" type="datetimeFigureOut">
              <a:rPr lang="es-ES" smtClean="0"/>
              <a:pPr/>
              <a:t>22/07/2014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880DEB4-689E-40F1-B570-8451C86A81D9}"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B656F1B3-7C71-4F7D-A5D3-07F4D920DF69}" type="datetimeFigureOut">
              <a:rPr lang="es-ES" smtClean="0"/>
              <a:pPr/>
              <a:t>22/07/2014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880DEB4-689E-40F1-B570-8451C86A81D9}"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B656F1B3-7C71-4F7D-A5D3-07F4D920DF69}" type="datetimeFigureOut">
              <a:rPr lang="es-ES" smtClean="0"/>
              <a:pPr/>
              <a:t>22/07/2014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880DEB4-689E-40F1-B570-8451C86A81D9}"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B656F1B3-7C71-4F7D-A5D3-07F4D920DF69}" type="datetimeFigureOut">
              <a:rPr lang="es-ES" smtClean="0"/>
              <a:pPr/>
              <a:t>22/07/2014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880DEB4-689E-40F1-B570-8451C86A81D9}"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656F1B3-7C71-4F7D-A5D3-07F4D920DF69}" type="datetimeFigureOut">
              <a:rPr lang="es-ES" smtClean="0"/>
              <a:pPr/>
              <a:t>22/07/2014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880DEB4-689E-40F1-B570-8451C86A81D9}"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B656F1B3-7C71-4F7D-A5D3-07F4D920DF69}" type="datetimeFigureOut">
              <a:rPr lang="es-ES" smtClean="0"/>
              <a:pPr/>
              <a:t>22/07/2014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880DEB4-689E-40F1-B570-8451C86A81D9}"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B656F1B3-7C71-4F7D-A5D3-07F4D920DF69}" type="datetimeFigureOut">
              <a:rPr lang="es-ES" smtClean="0"/>
              <a:pPr/>
              <a:t>22/07/2014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A880DEB4-689E-40F1-B570-8451C86A81D9}"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B656F1B3-7C71-4F7D-A5D3-07F4D920DF69}" type="datetimeFigureOut">
              <a:rPr lang="es-ES" smtClean="0"/>
              <a:pPr/>
              <a:t>22/07/2014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A880DEB4-689E-40F1-B570-8451C86A81D9}"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656F1B3-7C71-4F7D-A5D3-07F4D920DF69}" type="datetimeFigureOut">
              <a:rPr lang="es-ES" smtClean="0"/>
              <a:pPr/>
              <a:t>22/07/2014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A880DEB4-689E-40F1-B570-8451C86A81D9}"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656F1B3-7C71-4F7D-A5D3-07F4D920DF69}" type="datetimeFigureOut">
              <a:rPr lang="es-ES" smtClean="0"/>
              <a:pPr/>
              <a:t>22/07/2014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880DEB4-689E-40F1-B570-8451C86A81D9}"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656F1B3-7C71-4F7D-A5D3-07F4D920DF69}" type="datetimeFigureOut">
              <a:rPr lang="es-ES" smtClean="0"/>
              <a:pPr/>
              <a:t>22/07/2014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880DEB4-689E-40F1-B570-8451C86A81D9}"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56F1B3-7C71-4F7D-A5D3-07F4D920DF69}" type="datetimeFigureOut">
              <a:rPr lang="es-ES" smtClean="0"/>
              <a:pPr/>
              <a:t>22/07/2014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80DEB4-689E-40F1-B570-8451C86A81D9}"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ctrTitle"/>
          </p:nvPr>
        </p:nvSpPr>
        <p:spPr bwMode="auto">
          <a:xfrm>
            <a:off x="500034" y="2130425"/>
            <a:ext cx="8215370" cy="1470025"/>
          </a:xfrm>
          <a:prstGeom prst="rect">
            <a:avLst/>
          </a:prstGeom>
          <a:solidFill>
            <a:schemeClr val="accent1">
              <a:lumMod val="75000"/>
              <a:alpha val="65000"/>
            </a:schemeClr>
          </a:solidFill>
          <a:ln w="9525">
            <a:noFill/>
            <a:miter lim="800000"/>
            <a:headEnd/>
            <a:tailEnd/>
          </a:ln>
        </p:spPr>
        <p:txBody>
          <a:bodyPr vert="horz" wrap="square" lIns="91440" tIns="45720" rIns="91440" bIns="45720" numCol="1" anchor="ctr" anchorCtr="0" compatLnSpc="1">
            <a:prstTxWarp prst="textNoShape">
              <a:avLst/>
            </a:prstTxWarp>
            <a:normAutofit fontScale="90000"/>
          </a:bodyPr>
          <a:lst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es-ES_tradnl" dirty="0" smtClean="0">
                <a:solidFill>
                  <a:srgbClr val="FFFFFF"/>
                </a:solidFill>
                <a:latin typeface="Arial Black" charset="0"/>
              </a:rPr>
              <a:t>Tema 2</a:t>
            </a:r>
            <a:r>
              <a:rPr lang="es-ES_tradnl" dirty="0" smtClean="0">
                <a:solidFill>
                  <a:srgbClr val="0070C0"/>
                </a:solidFill>
                <a:latin typeface="Arial Rounded MT Bold" charset="0"/>
              </a:rPr>
              <a:t/>
            </a:r>
            <a:br>
              <a:rPr lang="es-ES_tradnl" dirty="0" smtClean="0">
                <a:solidFill>
                  <a:srgbClr val="0070C0"/>
                </a:solidFill>
                <a:latin typeface="Arial Rounded MT Bold" charset="0"/>
              </a:rPr>
            </a:br>
            <a:r>
              <a:rPr lang="es-ES_tradnl" dirty="0" smtClean="0">
                <a:solidFill>
                  <a:srgbClr val="FFFFFF"/>
                </a:solidFill>
                <a:latin typeface="Arial Rounded MT Bold" charset="0"/>
              </a:rPr>
              <a:t>Ciudades y pueblos con encanto</a:t>
            </a:r>
            <a:endParaRPr lang="es-ES" dirty="0" smtClean="0">
              <a:solidFill>
                <a:srgbClr val="FFFFFF"/>
              </a:solidFill>
              <a:latin typeface="Arial Rounded MT Bold" charset="0"/>
            </a:endParaRPr>
          </a:p>
        </p:txBody>
      </p:sp>
      <p:pic>
        <p:nvPicPr>
          <p:cNvPr id="1026" name="Picture 2"/>
          <p:cNvPicPr>
            <a:picLocks noChangeAspect="1" noChangeArrowheads="1"/>
          </p:cNvPicPr>
          <p:nvPr/>
        </p:nvPicPr>
        <p:blipFill>
          <a:blip r:embed="rId2"/>
          <a:srcRect/>
          <a:stretch>
            <a:fillRect/>
          </a:stretch>
        </p:blipFill>
        <p:spPr bwMode="auto">
          <a:xfrm>
            <a:off x="3500430" y="3786190"/>
            <a:ext cx="2313289" cy="169545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71472" y="2071678"/>
            <a:ext cx="8286808" cy="857256"/>
          </a:xfrm>
        </p:spPr>
        <p:txBody>
          <a:bodyPr>
            <a:noAutofit/>
          </a:bodyPr>
          <a:lstStyle/>
          <a:p>
            <a:r>
              <a:rPr lang="es-ES" sz="1800" dirty="0" smtClean="0"/>
              <a:t>Marca distancia de las persona o cosas a las que se alude con respecto al hablante</a:t>
            </a:r>
          </a:p>
          <a:p>
            <a:r>
              <a:rPr lang="es-ES" sz="1800" dirty="0" smtClean="0"/>
              <a:t>Equivale a “el que, la que, los que, las que”, y puede usarse para personas y cosas, conocidas o no conocidas.</a:t>
            </a:r>
          </a:p>
        </p:txBody>
      </p:sp>
      <p:pic>
        <p:nvPicPr>
          <p:cNvPr id="4" name="Picture 2"/>
          <p:cNvPicPr>
            <a:picLocks noChangeAspect="1" noChangeArrowheads="1"/>
          </p:cNvPicPr>
          <p:nvPr/>
        </p:nvPicPr>
        <p:blipFill>
          <a:blip r:embed="rId2"/>
          <a:srcRect/>
          <a:stretch>
            <a:fillRect/>
          </a:stretch>
        </p:blipFill>
        <p:spPr bwMode="auto">
          <a:xfrm>
            <a:off x="7000892" y="285728"/>
            <a:ext cx="2000264" cy="1466032"/>
          </a:xfrm>
          <a:prstGeom prst="rect">
            <a:avLst/>
          </a:prstGeom>
          <a:noFill/>
          <a:ln w="9525">
            <a:noFill/>
            <a:miter lim="800000"/>
            <a:headEnd/>
            <a:tailEnd/>
          </a:ln>
          <a:effectLst/>
        </p:spPr>
      </p:pic>
      <p:sp>
        <p:nvSpPr>
          <p:cNvPr id="5" name="1 Título"/>
          <p:cNvSpPr>
            <a:spLocks noGrp="1"/>
          </p:cNvSpPr>
          <p:nvPr>
            <p:ph type="title"/>
          </p:nvPr>
        </p:nvSpPr>
        <p:spPr>
          <a:xfrm>
            <a:off x="457200" y="274638"/>
            <a:ext cx="8229600" cy="1143000"/>
          </a:xfrm>
        </p:spPr>
        <p:txBody>
          <a:bodyPr/>
          <a:lstStyle/>
          <a:p>
            <a:pPr algn="l"/>
            <a:r>
              <a:rPr lang="es-ES" dirty="0" smtClean="0"/>
              <a:t>Tema 2. </a:t>
            </a:r>
            <a:r>
              <a:rPr lang="es-ES" b="1" dirty="0" smtClean="0">
                <a:solidFill>
                  <a:srgbClr val="FFFFFF"/>
                </a:solidFill>
              </a:rPr>
              <a:t>Ciudades y pueblos</a:t>
            </a:r>
            <a:endParaRPr lang="es-ES" dirty="0"/>
          </a:p>
        </p:txBody>
      </p:sp>
      <p:sp>
        <p:nvSpPr>
          <p:cNvPr id="6" name="4 Marcador de contenido"/>
          <p:cNvSpPr txBox="1">
            <a:spLocks/>
          </p:cNvSpPr>
          <p:nvPr/>
        </p:nvSpPr>
        <p:spPr>
          <a:xfrm rot="20997888">
            <a:off x="37855" y="1292141"/>
            <a:ext cx="3416310" cy="7344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92500" lnSpcReduction="20000"/>
          </a:bodyPr>
          <a:lstStyle/>
          <a:p>
            <a:pPr marR="0" lvl="0" algn="ctr" defTabSz="914400" rtl="0" eaLnBrk="1" fontAlgn="auto" latinLnBrk="0" hangingPunct="1">
              <a:lnSpc>
                <a:spcPct val="100000"/>
              </a:lnSpc>
              <a:spcBef>
                <a:spcPct val="20000"/>
              </a:spcBef>
              <a:spcAft>
                <a:spcPts val="0"/>
              </a:spcAft>
              <a:buClrTx/>
              <a:buSzTx/>
              <a:buFont typeface="Arial" pitchFamily="34" charset="0"/>
              <a:buNone/>
              <a:tabLst/>
              <a:defRPr/>
            </a:pPr>
            <a:r>
              <a:rPr lang="es-ES" b="1" i="1" dirty="0" smtClean="0">
                <a:solidFill>
                  <a:srgbClr val="C00000"/>
                </a:solidFill>
              </a:rPr>
              <a:t>Aquel/aquella/aquello/aquellos/aquellas que…</a:t>
            </a:r>
          </a:p>
        </p:txBody>
      </p:sp>
      <p:sp>
        <p:nvSpPr>
          <p:cNvPr id="7" name="6 CuadroTexto"/>
          <p:cNvSpPr txBox="1"/>
          <p:nvPr/>
        </p:nvSpPr>
        <p:spPr>
          <a:xfrm>
            <a:off x="500034" y="3071810"/>
            <a:ext cx="4643470" cy="338554"/>
          </a:xfrm>
          <a:prstGeom prst="rect">
            <a:avLst/>
          </a:prstGeom>
          <a:solidFill>
            <a:schemeClr val="accent1">
              <a:lumMod val="75000"/>
            </a:schemeClr>
          </a:solidFill>
          <a:ln>
            <a:noFill/>
          </a:ln>
        </p:spPr>
        <p:txBody>
          <a:bodyPr wrap="square" rtlCol="0">
            <a:spAutoFit/>
          </a:bodyPr>
          <a:lstStyle/>
          <a:p>
            <a:r>
              <a:rPr lang="es-ES" sz="1600" b="1" i="1" dirty="0" smtClean="0">
                <a:solidFill>
                  <a:srgbClr val="003300"/>
                </a:solidFill>
                <a:latin typeface="Bookman Old Style" pitchFamily="18" charset="0"/>
                <a:cs typeface="Arabic Typesetting" pitchFamily="66" charset="-78"/>
              </a:rPr>
              <a:t>Aquel que </a:t>
            </a:r>
            <a:r>
              <a:rPr lang="es-ES" sz="1600" i="1" dirty="0" smtClean="0">
                <a:solidFill>
                  <a:schemeClr val="accent2"/>
                </a:solidFill>
                <a:latin typeface="Bookman Old Style" pitchFamily="18" charset="0"/>
                <a:cs typeface="Arabic Typesetting" pitchFamily="66" charset="-78"/>
              </a:rPr>
              <a:t>quiera</a:t>
            </a:r>
            <a:r>
              <a:rPr lang="es-ES" sz="1600" i="1" dirty="0" smtClean="0">
                <a:latin typeface="Bookman Old Style" pitchFamily="18" charset="0"/>
                <a:cs typeface="Arabic Typesetting" pitchFamily="66" charset="-78"/>
              </a:rPr>
              <a:t> puede venir a la excursión. </a:t>
            </a:r>
          </a:p>
        </p:txBody>
      </p:sp>
      <p:sp>
        <p:nvSpPr>
          <p:cNvPr id="8" name="7 CuadroTexto"/>
          <p:cNvSpPr txBox="1"/>
          <p:nvPr/>
        </p:nvSpPr>
        <p:spPr>
          <a:xfrm>
            <a:off x="500034" y="5143512"/>
            <a:ext cx="4572032" cy="338554"/>
          </a:xfrm>
          <a:prstGeom prst="rect">
            <a:avLst/>
          </a:prstGeom>
          <a:solidFill>
            <a:schemeClr val="accent1">
              <a:lumMod val="75000"/>
            </a:schemeClr>
          </a:solidFill>
          <a:ln>
            <a:noFill/>
          </a:ln>
        </p:spPr>
        <p:txBody>
          <a:bodyPr wrap="square" rtlCol="0">
            <a:spAutoFit/>
          </a:bodyPr>
          <a:lstStyle/>
          <a:p>
            <a:r>
              <a:rPr lang="es-ES" sz="1600" i="1" dirty="0" smtClean="0">
                <a:latin typeface="Bookman Old Style" pitchFamily="18" charset="0"/>
                <a:cs typeface="Arabic Typesetting" pitchFamily="66" charset="-78"/>
              </a:rPr>
              <a:t>Lo hizo </a:t>
            </a:r>
            <a:r>
              <a:rPr lang="es-ES" sz="1600" b="1" i="1" dirty="0" smtClean="0">
                <a:solidFill>
                  <a:srgbClr val="003300"/>
                </a:solidFill>
                <a:latin typeface="Bookman Old Style" pitchFamily="18" charset="0"/>
                <a:cs typeface="Arabic Typesetting" pitchFamily="66" charset="-78"/>
              </a:rPr>
              <a:t>por aquella que</a:t>
            </a:r>
            <a:r>
              <a:rPr lang="es-ES" sz="1600" i="1" dirty="0" smtClean="0">
                <a:latin typeface="Bookman Old Style" pitchFamily="18" charset="0"/>
                <a:cs typeface="Arabic Typesetting" pitchFamily="66" charset="-78"/>
              </a:rPr>
              <a:t> era su novia</a:t>
            </a:r>
          </a:p>
        </p:txBody>
      </p:sp>
      <p:sp>
        <p:nvSpPr>
          <p:cNvPr id="9" name="8 CuadroTexto"/>
          <p:cNvSpPr txBox="1"/>
          <p:nvPr/>
        </p:nvSpPr>
        <p:spPr>
          <a:xfrm>
            <a:off x="428596" y="4214818"/>
            <a:ext cx="4643470" cy="369332"/>
          </a:xfrm>
          <a:prstGeom prst="rect">
            <a:avLst/>
          </a:prstGeom>
          <a:noFill/>
        </p:spPr>
        <p:txBody>
          <a:bodyPr wrap="square" rtlCol="0">
            <a:spAutoFit/>
          </a:bodyPr>
          <a:lstStyle/>
          <a:p>
            <a:pPr>
              <a:buFont typeface="Arial" pitchFamily="34" charset="0"/>
              <a:buChar char="•"/>
            </a:pPr>
            <a:r>
              <a:rPr lang="es-ES" dirty="0" smtClean="0"/>
              <a:t>     Puede llevar preposición</a:t>
            </a:r>
          </a:p>
        </p:txBody>
      </p:sp>
      <p:sp>
        <p:nvSpPr>
          <p:cNvPr id="11" name="10 CuadroTexto"/>
          <p:cNvSpPr txBox="1"/>
          <p:nvPr/>
        </p:nvSpPr>
        <p:spPr>
          <a:xfrm>
            <a:off x="500034" y="6215082"/>
            <a:ext cx="7429552" cy="338554"/>
          </a:xfrm>
          <a:prstGeom prst="rect">
            <a:avLst/>
          </a:prstGeom>
          <a:solidFill>
            <a:schemeClr val="accent1">
              <a:lumMod val="75000"/>
            </a:schemeClr>
          </a:solidFill>
          <a:ln>
            <a:noFill/>
          </a:ln>
        </p:spPr>
        <p:txBody>
          <a:bodyPr wrap="square" rtlCol="0">
            <a:spAutoFit/>
          </a:bodyPr>
          <a:lstStyle/>
          <a:p>
            <a:r>
              <a:rPr lang="es-ES" sz="1600" i="1" dirty="0" smtClean="0">
                <a:latin typeface="Bookman Old Style" pitchFamily="18" charset="0"/>
                <a:cs typeface="Arabic Typesetting" pitchFamily="66" charset="-78"/>
              </a:rPr>
              <a:t>Discutió </a:t>
            </a:r>
            <a:r>
              <a:rPr lang="es-ES" sz="1600" b="1" i="1" dirty="0" smtClean="0">
                <a:solidFill>
                  <a:srgbClr val="003300"/>
                </a:solidFill>
                <a:latin typeface="Bookman Old Style" pitchFamily="18" charset="0"/>
                <a:cs typeface="Arabic Typesetting" pitchFamily="66" charset="-78"/>
              </a:rPr>
              <a:t>con aquellas que </a:t>
            </a:r>
            <a:r>
              <a:rPr lang="es-ES" sz="1600" i="1" dirty="0" smtClean="0">
                <a:latin typeface="Bookman Old Style" pitchFamily="18" charset="0"/>
                <a:cs typeface="Arabic Typesetting" pitchFamily="66" charset="-78"/>
              </a:rPr>
              <a:t>en la reunión le llevaron la contraria. </a:t>
            </a:r>
          </a:p>
        </p:txBody>
      </p:sp>
      <p:sp>
        <p:nvSpPr>
          <p:cNvPr id="12" name="11 CuadroTexto"/>
          <p:cNvSpPr txBox="1"/>
          <p:nvPr/>
        </p:nvSpPr>
        <p:spPr>
          <a:xfrm>
            <a:off x="500034" y="5643578"/>
            <a:ext cx="5572164" cy="338554"/>
          </a:xfrm>
          <a:prstGeom prst="rect">
            <a:avLst/>
          </a:prstGeom>
          <a:solidFill>
            <a:schemeClr val="accent1">
              <a:lumMod val="75000"/>
            </a:schemeClr>
          </a:solidFill>
          <a:ln>
            <a:noFill/>
          </a:ln>
        </p:spPr>
        <p:txBody>
          <a:bodyPr wrap="square" rtlCol="0">
            <a:spAutoFit/>
          </a:bodyPr>
          <a:lstStyle/>
          <a:p>
            <a:r>
              <a:rPr lang="es-ES" sz="1600" i="1" dirty="0" smtClean="0">
                <a:latin typeface="Bookman Old Style" pitchFamily="18" charset="0"/>
                <a:cs typeface="Arabic Typesetting" pitchFamily="66" charset="-78"/>
              </a:rPr>
              <a:t>Avisa</a:t>
            </a:r>
            <a:r>
              <a:rPr lang="es-ES" sz="1600" b="1" i="1" dirty="0" smtClean="0">
                <a:solidFill>
                  <a:srgbClr val="003300"/>
                </a:solidFill>
                <a:latin typeface="Bookman Old Style" pitchFamily="18" charset="0"/>
                <a:cs typeface="Arabic Typesetting" pitchFamily="66" charset="-78"/>
              </a:rPr>
              <a:t> a aquellos que </a:t>
            </a:r>
            <a:r>
              <a:rPr lang="es-ES" sz="1600" i="1" dirty="0" smtClean="0">
                <a:solidFill>
                  <a:schemeClr val="accent2"/>
                </a:solidFill>
                <a:latin typeface="Bookman Old Style" pitchFamily="18" charset="0"/>
                <a:cs typeface="Arabic Typesetting" pitchFamily="66" charset="-78"/>
              </a:rPr>
              <a:t>puedan</a:t>
            </a:r>
            <a:r>
              <a:rPr lang="es-ES" sz="1600" i="1" dirty="0" smtClean="0">
                <a:latin typeface="Bookman Old Style" pitchFamily="18" charset="0"/>
                <a:cs typeface="Arabic Typesetting" pitchFamily="66" charset="-78"/>
              </a:rPr>
              <a:t> participar. </a:t>
            </a:r>
          </a:p>
        </p:txBody>
      </p:sp>
      <p:sp>
        <p:nvSpPr>
          <p:cNvPr id="14" name="13 CuadroTexto"/>
          <p:cNvSpPr txBox="1"/>
          <p:nvPr/>
        </p:nvSpPr>
        <p:spPr>
          <a:xfrm>
            <a:off x="500034" y="4714884"/>
            <a:ext cx="5500726" cy="338554"/>
          </a:xfrm>
          <a:prstGeom prst="rect">
            <a:avLst/>
          </a:prstGeom>
          <a:solidFill>
            <a:schemeClr val="accent1">
              <a:lumMod val="75000"/>
            </a:schemeClr>
          </a:solidFill>
          <a:ln>
            <a:noFill/>
          </a:ln>
        </p:spPr>
        <p:txBody>
          <a:bodyPr wrap="square" rtlCol="0">
            <a:spAutoFit/>
          </a:bodyPr>
          <a:lstStyle/>
          <a:p>
            <a:r>
              <a:rPr lang="es-ES" sz="1600" i="1" dirty="0" smtClean="0">
                <a:latin typeface="Bookman Old Style" pitchFamily="18" charset="0"/>
                <a:cs typeface="Arabic Typesetting" pitchFamily="66" charset="-78"/>
              </a:rPr>
              <a:t>Voy a pintarlo </a:t>
            </a:r>
            <a:r>
              <a:rPr lang="es-ES" sz="1600" b="1" i="1" dirty="0" smtClean="0">
                <a:solidFill>
                  <a:srgbClr val="003300"/>
                </a:solidFill>
                <a:latin typeface="Bookman Old Style" pitchFamily="18" charset="0"/>
                <a:cs typeface="Arabic Typesetting" pitchFamily="66" charset="-78"/>
              </a:rPr>
              <a:t>con aquel que </a:t>
            </a:r>
            <a:r>
              <a:rPr lang="es-ES" sz="1600" i="1" dirty="0" smtClean="0">
                <a:latin typeface="Bookman Old Style" pitchFamily="18" charset="0"/>
                <a:cs typeface="Arabic Typesetting" pitchFamily="66" charset="-78"/>
              </a:rPr>
              <a:t>me regaló Lucas</a:t>
            </a:r>
          </a:p>
        </p:txBody>
      </p:sp>
      <p:sp>
        <p:nvSpPr>
          <p:cNvPr id="15" name="14 Rectángulo redondeado"/>
          <p:cNvSpPr/>
          <p:nvPr/>
        </p:nvSpPr>
        <p:spPr>
          <a:xfrm>
            <a:off x="5357818" y="3357562"/>
            <a:ext cx="1000132" cy="428628"/>
          </a:xfrm>
          <a:prstGeom prst="roundRect">
            <a:avLst/>
          </a:prstGeom>
          <a:solidFill>
            <a:schemeClr val="bg2">
              <a:lumMod val="60000"/>
              <a:lumOff val="40000"/>
              <a:alpha val="19000"/>
            </a:schemeClr>
          </a:solidFill>
          <a:ln w="349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i="1" dirty="0" smtClean="0">
                <a:solidFill>
                  <a:schemeClr val="accent2">
                    <a:lumMod val="50000"/>
                  </a:schemeClr>
                </a:solidFill>
              </a:rPr>
              <a:t>El que…</a:t>
            </a:r>
            <a:endParaRPr lang="es-ES" sz="1600" i="1" dirty="0">
              <a:solidFill>
                <a:schemeClr val="accent2">
                  <a:lumMod val="50000"/>
                </a:schemeClr>
              </a:solidFill>
            </a:endParaRPr>
          </a:p>
        </p:txBody>
      </p:sp>
      <p:cxnSp>
        <p:nvCxnSpPr>
          <p:cNvPr id="17" name="16 Conector recto de flecha"/>
          <p:cNvCxnSpPr>
            <a:stCxn id="7" idx="3"/>
          </p:cNvCxnSpPr>
          <p:nvPr/>
        </p:nvCxnSpPr>
        <p:spPr>
          <a:xfrm>
            <a:off x="5143504" y="3241087"/>
            <a:ext cx="214317" cy="33079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19 CuadroTexto"/>
          <p:cNvSpPr txBox="1"/>
          <p:nvPr/>
        </p:nvSpPr>
        <p:spPr>
          <a:xfrm>
            <a:off x="500034" y="3571876"/>
            <a:ext cx="4572032" cy="338554"/>
          </a:xfrm>
          <a:prstGeom prst="rect">
            <a:avLst/>
          </a:prstGeom>
          <a:solidFill>
            <a:schemeClr val="accent1">
              <a:lumMod val="75000"/>
            </a:schemeClr>
          </a:solidFill>
          <a:ln>
            <a:noFill/>
          </a:ln>
        </p:spPr>
        <p:txBody>
          <a:bodyPr wrap="square" rtlCol="0">
            <a:spAutoFit/>
          </a:bodyPr>
          <a:lstStyle/>
          <a:p>
            <a:r>
              <a:rPr lang="es-ES" sz="1600" i="1" dirty="0" smtClean="0">
                <a:latin typeface="Bookman Old Style" pitchFamily="18" charset="0"/>
                <a:cs typeface="Arabic Typesetting" pitchFamily="66" charset="-78"/>
              </a:rPr>
              <a:t>Si uso un mapa, déjame </a:t>
            </a:r>
            <a:r>
              <a:rPr lang="es-ES" sz="1600" b="1" i="1" dirty="0" smtClean="0">
                <a:solidFill>
                  <a:srgbClr val="003300"/>
                </a:solidFill>
                <a:latin typeface="Bookman Old Style" pitchFamily="18" charset="0"/>
                <a:cs typeface="Arabic Typesetting" pitchFamily="66" charset="-78"/>
              </a:rPr>
              <a:t>aquel que </a:t>
            </a:r>
            <a:r>
              <a:rPr lang="es-ES" sz="1600" i="1" dirty="0" smtClean="0">
                <a:latin typeface="Bookman Old Style" pitchFamily="18" charset="0"/>
                <a:cs typeface="Arabic Typesetting" pitchFamily="66" charset="-78"/>
              </a:rPr>
              <a:t>está allí. </a:t>
            </a:r>
          </a:p>
        </p:txBody>
      </p:sp>
      <p:cxnSp>
        <p:nvCxnSpPr>
          <p:cNvPr id="22" name="21 Conector recto de flecha"/>
          <p:cNvCxnSpPr>
            <a:endCxn id="15" idx="1"/>
          </p:cNvCxnSpPr>
          <p:nvPr/>
        </p:nvCxnSpPr>
        <p:spPr>
          <a:xfrm flipV="1">
            <a:off x="5000628" y="3571876"/>
            <a:ext cx="357190" cy="14287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23 Rectángulo redondeado"/>
          <p:cNvSpPr/>
          <p:nvPr/>
        </p:nvSpPr>
        <p:spPr>
          <a:xfrm>
            <a:off x="6286512" y="4714884"/>
            <a:ext cx="1000132" cy="285752"/>
          </a:xfrm>
          <a:prstGeom prst="roundRect">
            <a:avLst/>
          </a:prstGeom>
          <a:solidFill>
            <a:schemeClr val="bg2">
              <a:lumMod val="60000"/>
              <a:lumOff val="40000"/>
              <a:alpha val="19000"/>
            </a:schemeClr>
          </a:solidFill>
          <a:ln w="349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i="1" dirty="0" smtClean="0">
                <a:solidFill>
                  <a:schemeClr val="accent2">
                    <a:lumMod val="50000"/>
                  </a:schemeClr>
                </a:solidFill>
              </a:rPr>
              <a:t>El que…</a:t>
            </a:r>
            <a:endParaRPr lang="es-ES" sz="1600" i="1" dirty="0">
              <a:solidFill>
                <a:schemeClr val="accent2">
                  <a:lumMod val="50000"/>
                </a:schemeClr>
              </a:solidFill>
            </a:endParaRPr>
          </a:p>
        </p:txBody>
      </p:sp>
      <p:sp>
        <p:nvSpPr>
          <p:cNvPr id="25" name="24 Rectángulo redondeado"/>
          <p:cNvSpPr/>
          <p:nvPr/>
        </p:nvSpPr>
        <p:spPr>
          <a:xfrm>
            <a:off x="5429256" y="5143512"/>
            <a:ext cx="1000132" cy="285752"/>
          </a:xfrm>
          <a:prstGeom prst="roundRect">
            <a:avLst/>
          </a:prstGeom>
          <a:solidFill>
            <a:schemeClr val="bg2">
              <a:lumMod val="60000"/>
              <a:lumOff val="40000"/>
              <a:alpha val="19000"/>
            </a:schemeClr>
          </a:solidFill>
          <a:ln w="349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i="1" dirty="0" smtClean="0">
                <a:solidFill>
                  <a:schemeClr val="accent2">
                    <a:lumMod val="50000"/>
                  </a:schemeClr>
                </a:solidFill>
              </a:rPr>
              <a:t>La que…</a:t>
            </a:r>
            <a:endParaRPr lang="es-ES" sz="1600" i="1" dirty="0">
              <a:solidFill>
                <a:schemeClr val="accent2">
                  <a:lumMod val="50000"/>
                </a:schemeClr>
              </a:solidFill>
            </a:endParaRPr>
          </a:p>
        </p:txBody>
      </p:sp>
      <p:sp>
        <p:nvSpPr>
          <p:cNvPr id="26" name="25 Rectángulo redondeado"/>
          <p:cNvSpPr/>
          <p:nvPr/>
        </p:nvSpPr>
        <p:spPr>
          <a:xfrm>
            <a:off x="6357950" y="5715016"/>
            <a:ext cx="1000132" cy="285752"/>
          </a:xfrm>
          <a:prstGeom prst="roundRect">
            <a:avLst/>
          </a:prstGeom>
          <a:solidFill>
            <a:schemeClr val="bg2">
              <a:lumMod val="60000"/>
              <a:lumOff val="40000"/>
              <a:alpha val="19000"/>
            </a:schemeClr>
          </a:solidFill>
          <a:ln w="349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i="1" dirty="0" smtClean="0">
                <a:solidFill>
                  <a:schemeClr val="accent2">
                    <a:lumMod val="50000"/>
                  </a:schemeClr>
                </a:solidFill>
              </a:rPr>
              <a:t>Los que…</a:t>
            </a:r>
            <a:endParaRPr lang="es-ES" sz="1600" i="1" dirty="0">
              <a:solidFill>
                <a:schemeClr val="accent2">
                  <a:lumMod val="50000"/>
                </a:schemeClr>
              </a:solidFill>
            </a:endParaRPr>
          </a:p>
        </p:txBody>
      </p:sp>
      <p:sp>
        <p:nvSpPr>
          <p:cNvPr id="27" name="26 Rectángulo redondeado"/>
          <p:cNvSpPr/>
          <p:nvPr/>
        </p:nvSpPr>
        <p:spPr>
          <a:xfrm>
            <a:off x="8001024" y="6215082"/>
            <a:ext cx="1000100" cy="285752"/>
          </a:xfrm>
          <a:prstGeom prst="roundRect">
            <a:avLst/>
          </a:prstGeom>
          <a:solidFill>
            <a:schemeClr val="bg2">
              <a:lumMod val="60000"/>
              <a:lumOff val="40000"/>
              <a:alpha val="19000"/>
            </a:schemeClr>
          </a:solidFill>
          <a:ln w="349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i="1" dirty="0" smtClean="0">
                <a:solidFill>
                  <a:schemeClr val="accent2">
                    <a:lumMod val="50000"/>
                  </a:schemeClr>
                </a:solidFill>
              </a:rPr>
              <a:t>Las que…</a:t>
            </a:r>
            <a:endParaRPr lang="es-ES" sz="1600" i="1" dirty="0">
              <a:solidFill>
                <a:schemeClr val="accent2">
                  <a:lumMod val="50000"/>
                </a:schemeClr>
              </a:solidFill>
            </a:endParaRPr>
          </a:p>
        </p:txBody>
      </p:sp>
      <p:cxnSp>
        <p:nvCxnSpPr>
          <p:cNvPr id="28" name="27 Conector recto de flecha"/>
          <p:cNvCxnSpPr/>
          <p:nvPr/>
        </p:nvCxnSpPr>
        <p:spPr>
          <a:xfrm>
            <a:off x="5929322" y="4857760"/>
            <a:ext cx="35719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29 Conector recto de flecha"/>
          <p:cNvCxnSpPr/>
          <p:nvPr/>
        </p:nvCxnSpPr>
        <p:spPr>
          <a:xfrm>
            <a:off x="5000628" y="5286388"/>
            <a:ext cx="35719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30 Conector recto de flecha"/>
          <p:cNvCxnSpPr/>
          <p:nvPr/>
        </p:nvCxnSpPr>
        <p:spPr>
          <a:xfrm>
            <a:off x="7786710" y="6357958"/>
            <a:ext cx="28575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31 Conector recto de flecha"/>
          <p:cNvCxnSpPr/>
          <p:nvPr/>
        </p:nvCxnSpPr>
        <p:spPr>
          <a:xfrm>
            <a:off x="6000760" y="5857892"/>
            <a:ext cx="35719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37 Rectángulo"/>
          <p:cNvSpPr/>
          <p:nvPr/>
        </p:nvSpPr>
        <p:spPr>
          <a:xfrm>
            <a:off x="6572264" y="2708920"/>
            <a:ext cx="2214578" cy="791518"/>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accent2">
                    <a:lumMod val="50000"/>
                  </a:schemeClr>
                </a:solidFill>
              </a:rPr>
              <a:t>En el primer ejemplo, el hablante no tiene por qué saber quiénes son- por eso usa subjuntivo </a:t>
            </a:r>
            <a:endParaRPr lang="es-ES" sz="1400" dirty="0">
              <a:solidFill>
                <a:schemeClr val="accent2">
                  <a:lumMod val="50000"/>
                </a:schemeClr>
              </a:solidFill>
            </a:endParaRPr>
          </a:p>
        </p:txBody>
      </p:sp>
      <p:sp>
        <p:nvSpPr>
          <p:cNvPr id="39" name="38 Rectángulo"/>
          <p:cNvSpPr/>
          <p:nvPr/>
        </p:nvSpPr>
        <p:spPr>
          <a:xfrm>
            <a:off x="6429388" y="3571875"/>
            <a:ext cx="2571768" cy="890293"/>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accent2">
                    <a:lumMod val="50000"/>
                  </a:schemeClr>
                </a:solidFill>
              </a:rPr>
              <a:t>En el segundo ejemplo,  ambos interlocutores saben qué mapa es, porque lo está señalando-</a:t>
            </a:r>
            <a:r>
              <a:rPr lang="es-ES" sz="1400" dirty="0" smtClean="0">
                <a:solidFill>
                  <a:srgbClr val="FF0000"/>
                </a:solidFill>
              </a:rPr>
              <a:t> </a:t>
            </a:r>
            <a:r>
              <a:rPr lang="es-ES" sz="1400" dirty="0" smtClean="0">
                <a:solidFill>
                  <a:schemeClr val="accent2">
                    <a:lumMod val="50000"/>
                  </a:schemeClr>
                </a:solidFill>
              </a:rPr>
              <a:t>por eso usa indicativo</a:t>
            </a:r>
            <a:endParaRPr lang="es-ES" sz="1400" dirty="0">
              <a:solidFill>
                <a:schemeClr val="accent2">
                  <a:lumMod val="50000"/>
                </a:schemeClr>
              </a:solidFill>
            </a:endParaRPr>
          </a:p>
        </p:txBody>
      </p:sp>
      <p:sp>
        <p:nvSpPr>
          <p:cNvPr id="42" name="41 Rectángulo"/>
          <p:cNvSpPr/>
          <p:nvPr/>
        </p:nvSpPr>
        <p:spPr>
          <a:xfrm>
            <a:off x="7358082" y="4584150"/>
            <a:ext cx="1643074" cy="1630932"/>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accent2">
                    <a:lumMod val="50000"/>
                  </a:schemeClr>
                </a:solidFill>
              </a:rPr>
              <a:t>En el tercer ejemplo de este grupo, el interlocutor no tiene por qué saber quiénes son- por eso va en subjuntivo</a:t>
            </a:r>
            <a:endParaRPr lang="es-ES" sz="1400" dirty="0">
              <a:solidFill>
                <a:schemeClr val="accent2">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par>
                                <p:cTn id="21" presetID="1" presetClass="entr" presetSubtype="0" fill="hold" grpId="2"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par>
                                <p:cTn id="31" presetID="1" presetClass="entr" presetSubtype="0" fill="hold" grpId="1" nodeType="with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1" animBg="1"/>
      <p:bldP spid="9" grpId="0"/>
      <p:bldP spid="11" grpId="0" animBg="1"/>
      <p:bldP spid="12" grpId="1" animBg="1"/>
      <p:bldP spid="14" grpId="1" animBg="1"/>
      <p:bldP spid="14" grpId="2" animBg="1"/>
      <p:bldP spid="15" grpId="0" animBg="1"/>
      <p:bldP spid="20" grpId="0" animBg="1"/>
      <p:bldP spid="24" grpId="1" animBg="1"/>
      <p:bldP spid="25" grpId="1" animBg="1"/>
      <p:bldP spid="26" grpId="0" animBg="1"/>
      <p:bldP spid="27" grpId="0" animBg="1"/>
      <p:bldP spid="38" grpId="0" animBg="1"/>
      <p:bldP spid="39" grpId="0" animBg="1"/>
      <p:bldP spid="4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srcRect/>
          <a:stretch>
            <a:fillRect/>
          </a:stretch>
        </p:blipFill>
        <p:spPr bwMode="auto">
          <a:xfrm>
            <a:off x="7000892" y="285728"/>
            <a:ext cx="2000264" cy="1466032"/>
          </a:xfrm>
          <a:prstGeom prst="rect">
            <a:avLst/>
          </a:prstGeom>
          <a:noFill/>
          <a:ln w="9525">
            <a:noFill/>
            <a:miter lim="800000"/>
            <a:headEnd/>
            <a:tailEnd/>
          </a:ln>
          <a:effectLst/>
        </p:spPr>
      </p:pic>
      <p:sp>
        <p:nvSpPr>
          <p:cNvPr id="5" name="1 Título"/>
          <p:cNvSpPr>
            <a:spLocks noGrp="1"/>
          </p:cNvSpPr>
          <p:nvPr>
            <p:ph type="title"/>
          </p:nvPr>
        </p:nvSpPr>
        <p:spPr>
          <a:xfrm>
            <a:off x="457200" y="274638"/>
            <a:ext cx="8229600" cy="1143000"/>
          </a:xfrm>
        </p:spPr>
        <p:txBody>
          <a:bodyPr/>
          <a:lstStyle/>
          <a:p>
            <a:pPr algn="l"/>
            <a:r>
              <a:rPr lang="es-ES" dirty="0" smtClean="0"/>
              <a:t>Tema 2. </a:t>
            </a:r>
            <a:r>
              <a:rPr lang="es-ES" b="1" dirty="0" smtClean="0">
                <a:solidFill>
                  <a:srgbClr val="FFFFFF"/>
                </a:solidFill>
              </a:rPr>
              <a:t>Ciudades y pueblos</a:t>
            </a:r>
            <a:endParaRPr lang="es-ES" dirty="0"/>
          </a:p>
        </p:txBody>
      </p:sp>
      <p:sp>
        <p:nvSpPr>
          <p:cNvPr id="7" name="6 CuadroTexto"/>
          <p:cNvSpPr txBox="1"/>
          <p:nvPr/>
        </p:nvSpPr>
        <p:spPr>
          <a:xfrm>
            <a:off x="714348" y="3786190"/>
            <a:ext cx="4214842" cy="338554"/>
          </a:xfrm>
          <a:prstGeom prst="rect">
            <a:avLst/>
          </a:prstGeom>
          <a:solidFill>
            <a:schemeClr val="accent1">
              <a:lumMod val="75000"/>
            </a:schemeClr>
          </a:solidFill>
          <a:ln>
            <a:noFill/>
          </a:ln>
        </p:spPr>
        <p:txBody>
          <a:bodyPr wrap="square" rtlCol="0">
            <a:spAutoFit/>
          </a:bodyPr>
          <a:lstStyle/>
          <a:p>
            <a:r>
              <a:rPr lang="es-ES" sz="1600" i="1" dirty="0" smtClean="0">
                <a:latin typeface="Bookman Old Style" pitchFamily="18" charset="0"/>
                <a:cs typeface="Arabic Typesetting" pitchFamily="66" charset="-78"/>
              </a:rPr>
              <a:t>¿Qué era </a:t>
            </a:r>
            <a:r>
              <a:rPr lang="es-ES" sz="1600" b="1" i="1" dirty="0" smtClean="0">
                <a:latin typeface="Bookman Old Style" pitchFamily="18" charset="0"/>
                <a:cs typeface="Arabic Typesetting" pitchFamily="66" charset="-78"/>
              </a:rPr>
              <a:t>aquello que </a:t>
            </a:r>
            <a:r>
              <a:rPr lang="es-ES" sz="1600" i="1" dirty="0" smtClean="0">
                <a:latin typeface="Bookman Old Style" pitchFamily="18" charset="0"/>
                <a:cs typeface="Arabic Typesetting" pitchFamily="66" charset="-78"/>
              </a:rPr>
              <a:t>me querías decir?</a:t>
            </a:r>
          </a:p>
        </p:txBody>
      </p:sp>
      <p:sp>
        <p:nvSpPr>
          <p:cNvPr id="8" name="4 Marcador de contenido"/>
          <p:cNvSpPr txBox="1">
            <a:spLocks/>
          </p:cNvSpPr>
          <p:nvPr/>
        </p:nvSpPr>
        <p:spPr>
          <a:xfrm rot="20997888">
            <a:off x="47098" y="1258303"/>
            <a:ext cx="2207996" cy="7344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p>
            <a:pPr marR="0" lvl="0" algn="ctr" defTabSz="914400" rtl="0" eaLnBrk="1" fontAlgn="auto" latinLnBrk="0" hangingPunct="1">
              <a:lnSpc>
                <a:spcPct val="100000"/>
              </a:lnSpc>
              <a:spcBef>
                <a:spcPct val="20000"/>
              </a:spcBef>
              <a:spcAft>
                <a:spcPts val="0"/>
              </a:spcAft>
              <a:buClrTx/>
              <a:buSzTx/>
              <a:buFont typeface="Arial" pitchFamily="34" charset="0"/>
              <a:buNone/>
              <a:tabLst/>
              <a:defRPr/>
            </a:pPr>
            <a:r>
              <a:rPr lang="es-ES" b="1" i="1" dirty="0" smtClean="0">
                <a:solidFill>
                  <a:srgbClr val="C00000"/>
                </a:solidFill>
              </a:rPr>
              <a:t>Aquello que…</a:t>
            </a:r>
          </a:p>
        </p:txBody>
      </p:sp>
      <p:sp>
        <p:nvSpPr>
          <p:cNvPr id="9" name="2 Marcador de contenido"/>
          <p:cNvSpPr>
            <a:spLocks noGrp="1"/>
          </p:cNvSpPr>
          <p:nvPr>
            <p:ph idx="1"/>
          </p:nvPr>
        </p:nvSpPr>
        <p:spPr>
          <a:xfrm>
            <a:off x="571472" y="1928802"/>
            <a:ext cx="8286808" cy="1714512"/>
          </a:xfrm>
        </p:spPr>
        <p:txBody>
          <a:bodyPr>
            <a:noAutofit/>
          </a:bodyPr>
          <a:lstStyle/>
          <a:p>
            <a:r>
              <a:rPr lang="es-ES" sz="1800" dirty="0" smtClean="0"/>
              <a:t>Marca distancia de  una situación, idea u objeto a al que se alude con respecto al hablante</a:t>
            </a:r>
          </a:p>
          <a:p>
            <a:r>
              <a:rPr lang="es-ES" sz="1800" dirty="0" smtClean="0"/>
              <a:t>Equivale a “lo que”</a:t>
            </a:r>
          </a:p>
          <a:p>
            <a:r>
              <a:rPr lang="es-ES" sz="1800" dirty="0" smtClean="0"/>
              <a:t>Alude a algo que puede ser conocido o desconocido por los interlocutores, o por uno de ellos</a:t>
            </a:r>
          </a:p>
          <a:p>
            <a:endParaRPr lang="es-ES" sz="1800" dirty="0" smtClean="0"/>
          </a:p>
        </p:txBody>
      </p:sp>
      <p:sp>
        <p:nvSpPr>
          <p:cNvPr id="10" name="9 CuadroTexto"/>
          <p:cNvSpPr txBox="1"/>
          <p:nvPr/>
        </p:nvSpPr>
        <p:spPr>
          <a:xfrm>
            <a:off x="571472" y="4714884"/>
            <a:ext cx="3571900" cy="369332"/>
          </a:xfrm>
          <a:prstGeom prst="rect">
            <a:avLst/>
          </a:prstGeom>
          <a:noFill/>
        </p:spPr>
        <p:txBody>
          <a:bodyPr wrap="square" rtlCol="0">
            <a:spAutoFit/>
          </a:bodyPr>
          <a:lstStyle/>
          <a:p>
            <a:pPr>
              <a:buFont typeface="Arial" pitchFamily="34" charset="0"/>
              <a:buChar char="•"/>
            </a:pPr>
            <a:r>
              <a:rPr lang="es-ES" dirty="0" smtClean="0"/>
              <a:t>     Puede llevar preposición</a:t>
            </a:r>
          </a:p>
        </p:txBody>
      </p:sp>
      <p:sp>
        <p:nvSpPr>
          <p:cNvPr id="11" name="10 CuadroTexto"/>
          <p:cNvSpPr txBox="1"/>
          <p:nvPr/>
        </p:nvSpPr>
        <p:spPr>
          <a:xfrm>
            <a:off x="714348" y="5143512"/>
            <a:ext cx="4071966" cy="338554"/>
          </a:xfrm>
          <a:prstGeom prst="rect">
            <a:avLst/>
          </a:prstGeom>
          <a:solidFill>
            <a:schemeClr val="accent1">
              <a:lumMod val="75000"/>
            </a:schemeClr>
          </a:solidFill>
          <a:ln>
            <a:noFill/>
          </a:ln>
        </p:spPr>
        <p:txBody>
          <a:bodyPr wrap="square" rtlCol="0">
            <a:spAutoFit/>
          </a:bodyPr>
          <a:lstStyle/>
          <a:p>
            <a:r>
              <a:rPr lang="es-ES" sz="1600" i="1" dirty="0" smtClean="0">
                <a:latin typeface="Bookman Old Style" pitchFamily="18" charset="0"/>
                <a:cs typeface="Arabic Typesetting" pitchFamily="66" charset="-78"/>
              </a:rPr>
              <a:t>Deshazte </a:t>
            </a:r>
            <a:r>
              <a:rPr lang="es-ES" sz="1600" b="1" i="1" dirty="0" smtClean="0">
                <a:latin typeface="Bookman Old Style" pitchFamily="18" charset="0"/>
                <a:cs typeface="Arabic Typesetting" pitchFamily="66" charset="-78"/>
              </a:rPr>
              <a:t>de aquello que</a:t>
            </a:r>
            <a:r>
              <a:rPr lang="es-ES" sz="1600" i="1" dirty="0" smtClean="0">
                <a:latin typeface="Bookman Old Style" pitchFamily="18" charset="0"/>
                <a:cs typeface="Arabic Typesetting" pitchFamily="66" charset="-78"/>
              </a:rPr>
              <a:t> no </a:t>
            </a:r>
            <a:r>
              <a:rPr lang="es-ES" sz="1600" i="1" dirty="0" smtClean="0">
                <a:solidFill>
                  <a:schemeClr val="accent2"/>
                </a:solidFill>
                <a:latin typeface="Bookman Old Style" pitchFamily="18" charset="0"/>
                <a:cs typeface="Arabic Typesetting" pitchFamily="66" charset="-78"/>
              </a:rPr>
              <a:t>necesites.</a:t>
            </a:r>
          </a:p>
        </p:txBody>
      </p:sp>
      <p:sp>
        <p:nvSpPr>
          <p:cNvPr id="12" name="11 Rectángulo redondeado"/>
          <p:cNvSpPr/>
          <p:nvPr/>
        </p:nvSpPr>
        <p:spPr>
          <a:xfrm>
            <a:off x="5286380" y="3643314"/>
            <a:ext cx="3429024" cy="494936"/>
          </a:xfrm>
          <a:prstGeom prst="roundRect">
            <a:avLst/>
          </a:prstGeom>
          <a:solidFill>
            <a:schemeClr val="bg2">
              <a:lumMod val="60000"/>
              <a:lumOff val="40000"/>
              <a:alpha val="19000"/>
            </a:schemeClr>
          </a:solidFill>
          <a:ln w="349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i="1" dirty="0" smtClean="0">
                <a:solidFill>
                  <a:schemeClr val="accent2">
                    <a:lumMod val="50000"/>
                  </a:schemeClr>
                </a:solidFill>
              </a:rPr>
              <a:t>Se refiere a información, a una idea…=</a:t>
            </a:r>
            <a:r>
              <a:rPr lang="es-ES" sz="1600" i="1" dirty="0" smtClean="0">
                <a:solidFill>
                  <a:srgbClr val="FF0000"/>
                </a:solidFill>
              </a:rPr>
              <a:t>lo que</a:t>
            </a:r>
            <a:endParaRPr lang="es-ES" sz="1600" i="1" dirty="0">
              <a:solidFill>
                <a:schemeClr val="accent2">
                  <a:lumMod val="50000"/>
                </a:schemeClr>
              </a:solidFill>
            </a:endParaRPr>
          </a:p>
        </p:txBody>
      </p:sp>
      <p:sp>
        <p:nvSpPr>
          <p:cNvPr id="13" name="12 Rectángulo redondeado"/>
          <p:cNvSpPr/>
          <p:nvPr/>
        </p:nvSpPr>
        <p:spPr>
          <a:xfrm>
            <a:off x="5286380" y="4214818"/>
            <a:ext cx="2886020" cy="357190"/>
          </a:xfrm>
          <a:prstGeom prst="roundRect">
            <a:avLst/>
          </a:prstGeom>
          <a:solidFill>
            <a:schemeClr val="bg2">
              <a:lumMod val="60000"/>
              <a:lumOff val="40000"/>
              <a:alpha val="19000"/>
            </a:schemeClr>
          </a:solidFill>
          <a:ln w="349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i="1" dirty="0" smtClean="0">
                <a:solidFill>
                  <a:schemeClr val="accent2">
                    <a:lumMod val="50000"/>
                  </a:schemeClr>
                </a:solidFill>
              </a:rPr>
              <a:t>Se refiere a un objeto= </a:t>
            </a:r>
            <a:r>
              <a:rPr lang="es-ES" sz="1600" i="1" dirty="0" smtClean="0">
                <a:solidFill>
                  <a:srgbClr val="FF0000"/>
                </a:solidFill>
              </a:rPr>
              <a:t>lo que</a:t>
            </a:r>
            <a:endParaRPr lang="es-ES" sz="1600" i="1" dirty="0">
              <a:solidFill>
                <a:schemeClr val="accent2">
                  <a:lumMod val="50000"/>
                </a:schemeClr>
              </a:solidFill>
            </a:endParaRPr>
          </a:p>
        </p:txBody>
      </p:sp>
      <p:sp>
        <p:nvSpPr>
          <p:cNvPr id="17" name="16 CuadroTexto"/>
          <p:cNvSpPr txBox="1"/>
          <p:nvPr/>
        </p:nvSpPr>
        <p:spPr>
          <a:xfrm>
            <a:off x="714348" y="4214818"/>
            <a:ext cx="4250561" cy="338554"/>
          </a:xfrm>
          <a:prstGeom prst="rect">
            <a:avLst/>
          </a:prstGeom>
          <a:solidFill>
            <a:schemeClr val="accent1">
              <a:lumMod val="75000"/>
            </a:schemeClr>
          </a:solidFill>
          <a:ln>
            <a:noFill/>
          </a:ln>
        </p:spPr>
        <p:txBody>
          <a:bodyPr wrap="square" rtlCol="0">
            <a:spAutoFit/>
          </a:bodyPr>
          <a:lstStyle/>
          <a:p>
            <a:r>
              <a:rPr lang="es-ES" sz="1600" i="1" dirty="0" smtClean="0">
                <a:latin typeface="Bookman Old Style" pitchFamily="18" charset="0"/>
                <a:cs typeface="Arabic Typesetting" pitchFamily="66" charset="-78"/>
              </a:rPr>
              <a:t>Regálame </a:t>
            </a:r>
            <a:r>
              <a:rPr lang="es-ES" sz="1600" b="1" i="1" dirty="0" smtClean="0">
                <a:latin typeface="Bookman Old Style" pitchFamily="18" charset="0"/>
                <a:cs typeface="Arabic Typesetting" pitchFamily="66" charset="-78"/>
              </a:rPr>
              <a:t>aquello que </a:t>
            </a:r>
            <a:r>
              <a:rPr lang="es-ES" sz="1600" i="1" dirty="0" smtClean="0">
                <a:latin typeface="Bookman Old Style" pitchFamily="18" charset="0"/>
                <a:cs typeface="Arabic Typesetting" pitchFamily="66" charset="-78"/>
              </a:rPr>
              <a:t>nos gustó tanto…</a:t>
            </a:r>
          </a:p>
        </p:txBody>
      </p:sp>
      <p:sp>
        <p:nvSpPr>
          <p:cNvPr id="23" name="22 CuadroTexto"/>
          <p:cNvSpPr txBox="1"/>
          <p:nvPr/>
        </p:nvSpPr>
        <p:spPr>
          <a:xfrm>
            <a:off x="785786" y="5715016"/>
            <a:ext cx="3857652" cy="584775"/>
          </a:xfrm>
          <a:prstGeom prst="rect">
            <a:avLst/>
          </a:prstGeom>
          <a:solidFill>
            <a:schemeClr val="accent1">
              <a:lumMod val="75000"/>
            </a:schemeClr>
          </a:solidFill>
          <a:ln>
            <a:noFill/>
          </a:ln>
        </p:spPr>
        <p:txBody>
          <a:bodyPr wrap="square" rtlCol="0">
            <a:spAutoFit/>
          </a:bodyPr>
          <a:lstStyle/>
          <a:p>
            <a:r>
              <a:rPr lang="es-ES" sz="1600" i="1" dirty="0" smtClean="0">
                <a:latin typeface="Bookman Old Style" pitchFamily="18" charset="0"/>
                <a:cs typeface="Arabic Typesetting" pitchFamily="66" charset="-78"/>
              </a:rPr>
              <a:t>No llores más </a:t>
            </a:r>
            <a:r>
              <a:rPr lang="es-ES" sz="1600" b="1" i="1" dirty="0" smtClean="0">
                <a:latin typeface="Bookman Old Style" pitchFamily="18" charset="0"/>
                <a:cs typeface="Arabic Typesetting" pitchFamily="66" charset="-78"/>
              </a:rPr>
              <a:t>por aquello que </a:t>
            </a:r>
            <a:r>
              <a:rPr lang="es-ES" sz="1600" i="1" dirty="0" smtClean="0">
                <a:latin typeface="Bookman Old Style" pitchFamily="18" charset="0"/>
                <a:cs typeface="Arabic Typesetting" pitchFamily="66" charset="-78"/>
              </a:rPr>
              <a:t>ocurrió.</a:t>
            </a:r>
          </a:p>
        </p:txBody>
      </p:sp>
      <p:sp>
        <p:nvSpPr>
          <p:cNvPr id="24" name="23 Rectángulo redondeado"/>
          <p:cNvSpPr/>
          <p:nvPr/>
        </p:nvSpPr>
        <p:spPr>
          <a:xfrm>
            <a:off x="5072034" y="5143512"/>
            <a:ext cx="4071966" cy="357190"/>
          </a:xfrm>
          <a:prstGeom prst="roundRect">
            <a:avLst/>
          </a:prstGeom>
          <a:solidFill>
            <a:schemeClr val="bg2">
              <a:lumMod val="60000"/>
              <a:lumOff val="40000"/>
              <a:alpha val="19000"/>
            </a:schemeClr>
          </a:solidFill>
          <a:ln w="349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i="1" dirty="0" smtClean="0">
                <a:solidFill>
                  <a:schemeClr val="accent2">
                    <a:lumMod val="50000"/>
                  </a:schemeClr>
                </a:solidFill>
              </a:rPr>
              <a:t>Se refiere a uno o varios objeto</a:t>
            </a:r>
            <a:r>
              <a:rPr lang="es-ES" sz="1600" i="1" dirty="0">
                <a:solidFill>
                  <a:schemeClr val="accent2">
                    <a:lumMod val="50000"/>
                  </a:schemeClr>
                </a:solidFill>
              </a:rPr>
              <a:t>s= </a:t>
            </a:r>
            <a:r>
              <a:rPr lang="es-ES" sz="1600" i="1" dirty="0" smtClean="0">
                <a:solidFill>
                  <a:srgbClr val="FF0000"/>
                </a:solidFill>
              </a:rPr>
              <a:t>de lo que</a:t>
            </a:r>
            <a:endParaRPr lang="es-ES" sz="1600" i="1" dirty="0">
              <a:solidFill>
                <a:schemeClr val="accent2">
                  <a:lumMod val="50000"/>
                </a:schemeClr>
              </a:solidFill>
            </a:endParaRPr>
          </a:p>
        </p:txBody>
      </p:sp>
      <p:sp>
        <p:nvSpPr>
          <p:cNvPr id="25" name="24 Rectángulo redondeado"/>
          <p:cNvSpPr/>
          <p:nvPr/>
        </p:nvSpPr>
        <p:spPr>
          <a:xfrm>
            <a:off x="4786314" y="5643577"/>
            <a:ext cx="1857388" cy="857233"/>
          </a:xfrm>
          <a:prstGeom prst="roundRect">
            <a:avLst/>
          </a:prstGeom>
          <a:solidFill>
            <a:schemeClr val="bg2">
              <a:lumMod val="60000"/>
              <a:lumOff val="40000"/>
              <a:alpha val="19000"/>
            </a:schemeClr>
          </a:solidFill>
          <a:ln w="349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i="1" dirty="0">
                <a:solidFill>
                  <a:schemeClr val="accent2">
                    <a:lumMod val="50000"/>
                  </a:schemeClr>
                </a:solidFill>
              </a:rPr>
              <a:t>Se refiere a un suceso o </a:t>
            </a:r>
            <a:r>
              <a:rPr lang="es-ES" sz="1600" i="1" dirty="0" smtClean="0">
                <a:solidFill>
                  <a:schemeClr val="accent2">
                    <a:lumMod val="50000"/>
                  </a:schemeClr>
                </a:solidFill>
              </a:rPr>
              <a:t>situación</a:t>
            </a:r>
            <a:r>
              <a:rPr lang="es-ES" sz="1600" i="1" dirty="0">
                <a:solidFill>
                  <a:schemeClr val="accent2">
                    <a:lumMod val="50000"/>
                  </a:schemeClr>
                </a:solidFill>
              </a:rPr>
              <a:t>=</a:t>
            </a:r>
            <a:r>
              <a:rPr lang="es-ES" sz="1600" i="1" dirty="0" smtClean="0">
                <a:solidFill>
                  <a:srgbClr val="FF0000"/>
                </a:solidFill>
              </a:rPr>
              <a:t> por lo que </a:t>
            </a:r>
            <a:endParaRPr lang="es-ES" sz="1600" i="1" dirty="0">
              <a:solidFill>
                <a:schemeClr val="accent2">
                  <a:lumMod val="50000"/>
                </a:schemeClr>
              </a:solidFill>
            </a:endParaRPr>
          </a:p>
        </p:txBody>
      </p:sp>
      <p:cxnSp>
        <p:nvCxnSpPr>
          <p:cNvPr id="26" name="25 Conector recto de flecha"/>
          <p:cNvCxnSpPr/>
          <p:nvPr/>
        </p:nvCxnSpPr>
        <p:spPr>
          <a:xfrm>
            <a:off x="4643438" y="5286388"/>
            <a:ext cx="35719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26 Conector recto de flecha"/>
          <p:cNvCxnSpPr/>
          <p:nvPr/>
        </p:nvCxnSpPr>
        <p:spPr>
          <a:xfrm>
            <a:off x="4572000" y="5857892"/>
            <a:ext cx="35719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27 Conector recto de flecha"/>
          <p:cNvCxnSpPr/>
          <p:nvPr/>
        </p:nvCxnSpPr>
        <p:spPr>
          <a:xfrm>
            <a:off x="4857752" y="3929066"/>
            <a:ext cx="35719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28 Conector recto de flecha"/>
          <p:cNvCxnSpPr/>
          <p:nvPr/>
        </p:nvCxnSpPr>
        <p:spPr>
          <a:xfrm>
            <a:off x="4857752" y="4357694"/>
            <a:ext cx="35719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18 Rectángulo"/>
          <p:cNvSpPr/>
          <p:nvPr/>
        </p:nvSpPr>
        <p:spPr>
          <a:xfrm>
            <a:off x="6786578" y="5572140"/>
            <a:ext cx="2143108" cy="928671"/>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accent2">
                    <a:lumMod val="50000"/>
                  </a:schemeClr>
                </a:solidFill>
              </a:rPr>
              <a:t>En el tercer ejemplo, el interlocutor no sabe qué es- por eso el subjuntivo</a:t>
            </a:r>
            <a:endParaRPr lang="es-ES" sz="1400" dirty="0">
              <a:solidFill>
                <a:schemeClr val="accent2">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0" grpId="0"/>
      <p:bldP spid="11" grpId="0" animBg="1"/>
      <p:bldP spid="23" grpId="0" animBg="1"/>
      <p:bldP spid="24" grpId="0" animBg="1"/>
      <p:bldP spid="25" grpId="0" animBg="1"/>
      <p:bldP spid="1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14348" y="2071678"/>
            <a:ext cx="7500990" cy="1285884"/>
          </a:xfrm>
        </p:spPr>
        <p:txBody>
          <a:bodyPr>
            <a:normAutofit lnSpcReduction="10000"/>
          </a:bodyPr>
          <a:lstStyle/>
          <a:p>
            <a:r>
              <a:rPr lang="es-ES" sz="1800" dirty="0" smtClean="0"/>
              <a:t>Se refieren a un suceso o una idea, que aparece inmediatamente antes, como antecedente y es siempre una frase</a:t>
            </a:r>
          </a:p>
          <a:p>
            <a:r>
              <a:rPr lang="es-ES" sz="1800" dirty="0" smtClean="0"/>
              <a:t>Equivalen a </a:t>
            </a:r>
            <a:r>
              <a:rPr lang="es-ES" sz="1800" i="1" dirty="0" smtClean="0"/>
              <a:t>“lo que”</a:t>
            </a:r>
          </a:p>
          <a:p>
            <a:r>
              <a:rPr lang="es-ES" sz="1800" i="1" dirty="0" smtClean="0">
                <a:solidFill>
                  <a:schemeClr val="accent2">
                    <a:lumMod val="50000"/>
                  </a:schemeClr>
                </a:solidFill>
              </a:rPr>
              <a:t>Algo que </a:t>
            </a:r>
            <a:r>
              <a:rPr lang="es-ES" sz="1800" dirty="0" smtClean="0"/>
              <a:t>y</a:t>
            </a:r>
            <a:r>
              <a:rPr lang="es-ES" sz="1800" i="1" dirty="0" smtClean="0"/>
              <a:t> </a:t>
            </a:r>
            <a:r>
              <a:rPr lang="es-ES" sz="1800" i="1" dirty="0" smtClean="0">
                <a:solidFill>
                  <a:schemeClr val="accent2">
                    <a:lumMod val="50000"/>
                  </a:schemeClr>
                </a:solidFill>
              </a:rPr>
              <a:t>cosa que </a:t>
            </a:r>
            <a:r>
              <a:rPr lang="es-ES" sz="1800" dirty="0" smtClean="0"/>
              <a:t>son menos formales que </a:t>
            </a:r>
            <a:r>
              <a:rPr lang="es-ES" sz="1800" i="1" dirty="0" smtClean="0">
                <a:solidFill>
                  <a:schemeClr val="accent2">
                    <a:lumMod val="50000"/>
                  </a:schemeClr>
                </a:solidFill>
              </a:rPr>
              <a:t>hecho que</a:t>
            </a:r>
            <a:endParaRPr lang="es-ES" sz="1800" i="1" dirty="0">
              <a:solidFill>
                <a:schemeClr val="accent2">
                  <a:lumMod val="50000"/>
                </a:schemeClr>
              </a:solidFill>
            </a:endParaRPr>
          </a:p>
        </p:txBody>
      </p:sp>
      <p:pic>
        <p:nvPicPr>
          <p:cNvPr id="4" name="Picture 2"/>
          <p:cNvPicPr>
            <a:picLocks noChangeAspect="1" noChangeArrowheads="1"/>
          </p:cNvPicPr>
          <p:nvPr/>
        </p:nvPicPr>
        <p:blipFill>
          <a:blip r:embed="rId2"/>
          <a:srcRect/>
          <a:stretch>
            <a:fillRect/>
          </a:stretch>
        </p:blipFill>
        <p:spPr bwMode="auto">
          <a:xfrm>
            <a:off x="7000892" y="285728"/>
            <a:ext cx="2000264" cy="1466032"/>
          </a:xfrm>
          <a:prstGeom prst="rect">
            <a:avLst/>
          </a:prstGeom>
          <a:noFill/>
          <a:ln w="9525">
            <a:noFill/>
            <a:miter lim="800000"/>
            <a:headEnd/>
            <a:tailEnd/>
          </a:ln>
          <a:effectLst/>
        </p:spPr>
      </p:pic>
      <p:sp>
        <p:nvSpPr>
          <p:cNvPr id="5" name="1 Título"/>
          <p:cNvSpPr>
            <a:spLocks noGrp="1"/>
          </p:cNvSpPr>
          <p:nvPr>
            <p:ph type="title"/>
          </p:nvPr>
        </p:nvSpPr>
        <p:spPr>
          <a:xfrm>
            <a:off x="457200" y="274638"/>
            <a:ext cx="8229600" cy="1143000"/>
          </a:xfrm>
        </p:spPr>
        <p:txBody>
          <a:bodyPr/>
          <a:lstStyle/>
          <a:p>
            <a:pPr algn="l"/>
            <a:r>
              <a:rPr lang="es-ES" dirty="0" smtClean="0"/>
              <a:t>Tema 2. </a:t>
            </a:r>
            <a:r>
              <a:rPr lang="es-ES" b="1" dirty="0" smtClean="0">
                <a:solidFill>
                  <a:srgbClr val="FFFFFF"/>
                </a:solidFill>
              </a:rPr>
              <a:t>Ciudades y pueblos</a:t>
            </a:r>
            <a:endParaRPr lang="es-ES" dirty="0"/>
          </a:p>
        </p:txBody>
      </p:sp>
      <p:sp>
        <p:nvSpPr>
          <p:cNvPr id="6" name="4 Marcador de contenido"/>
          <p:cNvSpPr txBox="1">
            <a:spLocks/>
          </p:cNvSpPr>
          <p:nvPr/>
        </p:nvSpPr>
        <p:spPr>
          <a:xfrm rot="20997888">
            <a:off x="44136" y="1224577"/>
            <a:ext cx="2595090" cy="7344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92500" lnSpcReduction="20000"/>
          </a:bodyPr>
          <a:lstStyle/>
          <a:p>
            <a:pPr marR="0" lvl="0" algn="ctr" defTabSz="914400" rtl="0" eaLnBrk="1" fontAlgn="auto" latinLnBrk="0" hangingPunct="1">
              <a:lnSpc>
                <a:spcPct val="100000"/>
              </a:lnSpc>
              <a:spcBef>
                <a:spcPct val="20000"/>
              </a:spcBef>
              <a:spcAft>
                <a:spcPts val="0"/>
              </a:spcAft>
              <a:buClrTx/>
              <a:buSzTx/>
              <a:buFont typeface="Arial" pitchFamily="34" charset="0"/>
              <a:buNone/>
              <a:tabLst/>
              <a:defRPr/>
            </a:pPr>
            <a:r>
              <a:rPr lang="es-ES" b="1" i="1" dirty="0" smtClean="0">
                <a:solidFill>
                  <a:srgbClr val="C00000"/>
                </a:solidFill>
              </a:rPr>
              <a:t>Algo que/cosa que/hecho que…</a:t>
            </a:r>
          </a:p>
        </p:txBody>
      </p:sp>
      <p:sp>
        <p:nvSpPr>
          <p:cNvPr id="7" name="6 CuadroTexto"/>
          <p:cNvSpPr txBox="1"/>
          <p:nvPr/>
        </p:nvSpPr>
        <p:spPr>
          <a:xfrm>
            <a:off x="642910" y="3357562"/>
            <a:ext cx="8286808" cy="338554"/>
          </a:xfrm>
          <a:prstGeom prst="rect">
            <a:avLst/>
          </a:prstGeom>
          <a:solidFill>
            <a:schemeClr val="accent1">
              <a:lumMod val="75000"/>
            </a:schemeClr>
          </a:solidFill>
          <a:ln>
            <a:noFill/>
          </a:ln>
        </p:spPr>
        <p:txBody>
          <a:bodyPr wrap="square" rtlCol="0">
            <a:spAutoFit/>
          </a:bodyPr>
          <a:lstStyle/>
          <a:p>
            <a:r>
              <a:rPr lang="es-ES" sz="1600" i="1" dirty="0" smtClean="0">
                <a:solidFill>
                  <a:srgbClr val="FFFFFF"/>
                </a:solidFill>
                <a:latin typeface="Bookman Old Style" pitchFamily="18" charset="0"/>
                <a:cs typeface="Arabic Typesetting" pitchFamily="66" charset="-78"/>
              </a:rPr>
              <a:t>Dejó de fumar sin apenas esfuerzo</a:t>
            </a:r>
            <a:r>
              <a:rPr lang="es-ES" sz="1600" i="1" dirty="0" smtClean="0">
                <a:latin typeface="Bookman Old Style" pitchFamily="18" charset="0"/>
                <a:cs typeface="Arabic Typesetting" pitchFamily="66" charset="-78"/>
              </a:rPr>
              <a:t>, </a:t>
            </a:r>
            <a:r>
              <a:rPr lang="es-ES" sz="1600" b="1" i="1" dirty="0" smtClean="0">
                <a:solidFill>
                  <a:srgbClr val="003300"/>
                </a:solidFill>
                <a:latin typeface="Bookman Old Style" pitchFamily="18" charset="0"/>
                <a:cs typeface="Arabic Typesetting" pitchFamily="66" charset="-78"/>
              </a:rPr>
              <a:t>cosa que /algo que </a:t>
            </a:r>
            <a:r>
              <a:rPr lang="es-ES" sz="1600" i="1" dirty="0" smtClean="0">
                <a:latin typeface="Bookman Old Style" pitchFamily="18" charset="0"/>
                <a:cs typeface="Arabic Typesetting" pitchFamily="66" charset="-78"/>
              </a:rPr>
              <a:t>nos sorprendió a todos. </a:t>
            </a:r>
          </a:p>
        </p:txBody>
      </p:sp>
      <p:sp>
        <p:nvSpPr>
          <p:cNvPr id="8" name="7 CuadroTexto"/>
          <p:cNvSpPr txBox="1"/>
          <p:nvPr/>
        </p:nvSpPr>
        <p:spPr>
          <a:xfrm>
            <a:off x="428596" y="5214950"/>
            <a:ext cx="8358246" cy="338554"/>
          </a:xfrm>
          <a:prstGeom prst="rect">
            <a:avLst/>
          </a:prstGeom>
          <a:solidFill>
            <a:schemeClr val="accent1">
              <a:lumMod val="75000"/>
            </a:schemeClr>
          </a:solidFill>
          <a:ln>
            <a:noFill/>
          </a:ln>
        </p:spPr>
        <p:txBody>
          <a:bodyPr wrap="square" rtlCol="0">
            <a:spAutoFit/>
          </a:bodyPr>
          <a:lstStyle/>
          <a:p>
            <a:r>
              <a:rPr lang="es-ES" sz="1600" i="1" dirty="0" smtClean="0">
                <a:solidFill>
                  <a:srgbClr val="FFFFFF"/>
                </a:solidFill>
                <a:latin typeface="Bookman Old Style" pitchFamily="18" charset="0"/>
                <a:cs typeface="Arabic Typesetting" pitchFamily="66" charset="-78"/>
              </a:rPr>
              <a:t>Llegó a la fiesta sin invitación y con las manos vacías</a:t>
            </a:r>
            <a:r>
              <a:rPr lang="es-ES" sz="1600" i="1" dirty="0" smtClean="0">
                <a:latin typeface="Bookman Old Style" pitchFamily="18" charset="0"/>
                <a:cs typeface="Arabic Typesetting" pitchFamily="66" charset="-78"/>
              </a:rPr>
              <a:t>, </a:t>
            </a:r>
            <a:r>
              <a:rPr lang="es-ES" sz="1600" b="1" i="1" dirty="0" smtClean="0">
                <a:solidFill>
                  <a:srgbClr val="003300"/>
                </a:solidFill>
                <a:latin typeface="Bookman Old Style" pitchFamily="18" charset="0"/>
                <a:cs typeface="Arabic Typesetting" pitchFamily="66" charset="-78"/>
              </a:rPr>
              <a:t>algo que </a:t>
            </a:r>
            <a:r>
              <a:rPr lang="es-ES" sz="1600" i="1" dirty="0" smtClean="0">
                <a:latin typeface="Bookman Old Style" pitchFamily="18" charset="0"/>
                <a:cs typeface="Arabic Typesetting" pitchFamily="66" charset="-78"/>
              </a:rPr>
              <a:t>a Lucía le molestó.</a:t>
            </a:r>
          </a:p>
        </p:txBody>
      </p:sp>
      <p:sp>
        <p:nvSpPr>
          <p:cNvPr id="9" name="8 CuadroTexto"/>
          <p:cNvSpPr txBox="1"/>
          <p:nvPr/>
        </p:nvSpPr>
        <p:spPr>
          <a:xfrm>
            <a:off x="642910" y="3857628"/>
            <a:ext cx="8286808" cy="584775"/>
          </a:xfrm>
          <a:prstGeom prst="rect">
            <a:avLst/>
          </a:prstGeom>
          <a:solidFill>
            <a:schemeClr val="accent1">
              <a:lumMod val="75000"/>
            </a:schemeClr>
          </a:solidFill>
          <a:ln>
            <a:noFill/>
          </a:ln>
        </p:spPr>
        <p:txBody>
          <a:bodyPr wrap="square" rtlCol="0">
            <a:spAutoFit/>
          </a:bodyPr>
          <a:lstStyle/>
          <a:p>
            <a:r>
              <a:rPr lang="es-ES" sz="1600" i="1" dirty="0" smtClean="0">
                <a:solidFill>
                  <a:srgbClr val="FFFFFF"/>
                </a:solidFill>
                <a:latin typeface="Bookman Old Style" pitchFamily="18" charset="0"/>
                <a:cs typeface="Arabic Typesetting" pitchFamily="66" charset="-78"/>
              </a:rPr>
              <a:t>La gente se enfadó mucho con las medidas tomadas por el gobierno</a:t>
            </a:r>
            <a:r>
              <a:rPr lang="es-ES" sz="1600" i="1" dirty="0" smtClean="0">
                <a:latin typeface="Bookman Old Style" pitchFamily="18" charset="0"/>
                <a:cs typeface="Arabic Typesetting" pitchFamily="66" charset="-78"/>
              </a:rPr>
              <a:t>, </a:t>
            </a:r>
            <a:r>
              <a:rPr lang="es-ES" sz="1600" b="1" i="1" dirty="0" smtClean="0">
                <a:solidFill>
                  <a:srgbClr val="003300"/>
                </a:solidFill>
                <a:latin typeface="Bookman Old Style" pitchFamily="18" charset="0"/>
                <a:cs typeface="Arabic Typesetting" pitchFamily="66" charset="-78"/>
              </a:rPr>
              <a:t>hecho que </a:t>
            </a:r>
            <a:r>
              <a:rPr lang="es-ES" sz="1600" i="1" dirty="0" smtClean="0">
                <a:latin typeface="Bookman Old Style" pitchFamily="18" charset="0"/>
                <a:cs typeface="Arabic Typesetting" pitchFamily="66" charset="-78"/>
              </a:rPr>
              <a:t>desencadenó una revuelta.</a:t>
            </a:r>
          </a:p>
        </p:txBody>
      </p:sp>
      <p:sp>
        <p:nvSpPr>
          <p:cNvPr id="10" name="9 CuadroTexto"/>
          <p:cNvSpPr txBox="1"/>
          <p:nvPr/>
        </p:nvSpPr>
        <p:spPr>
          <a:xfrm>
            <a:off x="428596" y="4500570"/>
            <a:ext cx="8501122" cy="646331"/>
          </a:xfrm>
          <a:prstGeom prst="rect">
            <a:avLst/>
          </a:prstGeom>
          <a:noFill/>
        </p:spPr>
        <p:txBody>
          <a:bodyPr wrap="square" rtlCol="0">
            <a:spAutoFit/>
          </a:bodyPr>
          <a:lstStyle/>
          <a:p>
            <a:pPr>
              <a:buFont typeface="Arial" pitchFamily="34" charset="0"/>
              <a:buChar char="•"/>
            </a:pPr>
            <a:r>
              <a:rPr lang="es-ES" dirty="0" smtClean="0"/>
              <a:t> </a:t>
            </a:r>
            <a:r>
              <a:rPr lang="es-ES" i="1" dirty="0" smtClean="0"/>
              <a:t>Algo que</a:t>
            </a:r>
            <a:r>
              <a:rPr lang="es-ES" dirty="0" smtClean="0"/>
              <a:t> puede aparecer en posición inicial de manera enfática y añadiendo </a:t>
            </a:r>
            <a:r>
              <a:rPr lang="es-ES" i="1" dirty="0" smtClean="0"/>
              <a:t>ser + que</a:t>
            </a:r>
            <a:r>
              <a:rPr lang="es-ES" dirty="0" smtClean="0"/>
              <a:t> antes de la idea que hace de antecedente (que aparecerá después)  </a:t>
            </a:r>
            <a:endParaRPr lang="es-ES" dirty="0"/>
          </a:p>
        </p:txBody>
      </p:sp>
      <p:sp>
        <p:nvSpPr>
          <p:cNvPr id="11" name="10 Flecha abajo"/>
          <p:cNvSpPr/>
          <p:nvPr/>
        </p:nvSpPr>
        <p:spPr>
          <a:xfrm>
            <a:off x="4357686" y="5572140"/>
            <a:ext cx="484632" cy="357190"/>
          </a:xfrm>
          <a:prstGeom prst="downArrow">
            <a:avLst/>
          </a:prstGeom>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CuadroTexto"/>
          <p:cNvSpPr txBox="1"/>
          <p:nvPr/>
        </p:nvSpPr>
        <p:spPr>
          <a:xfrm>
            <a:off x="571472" y="5929330"/>
            <a:ext cx="8358246" cy="584775"/>
          </a:xfrm>
          <a:prstGeom prst="rect">
            <a:avLst/>
          </a:prstGeom>
          <a:solidFill>
            <a:schemeClr val="accent1">
              <a:lumMod val="75000"/>
            </a:schemeClr>
          </a:solidFill>
          <a:ln>
            <a:noFill/>
          </a:ln>
        </p:spPr>
        <p:txBody>
          <a:bodyPr wrap="square" rtlCol="0">
            <a:spAutoFit/>
          </a:bodyPr>
          <a:lstStyle/>
          <a:p>
            <a:r>
              <a:rPr lang="es-ES" sz="1600" b="1" i="1" dirty="0" smtClean="0">
                <a:solidFill>
                  <a:srgbClr val="003300"/>
                </a:solidFill>
                <a:latin typeface="Bookman Old Style" pitchFamily="18" charset="0"/>
                <a:cs typeface="Arabic Typesetting" pitchFamily="66" charset="-78"/>
              </a:rPr>
              <a:t>Algo que </a:t>
            </a:r>
            <a:r>
              <a:rPr lang="es-ES" sz="1600" i="1" dirty="0" smtClean="0">
                <a:latin typeface="Bookman Old Style" pitchFamily="18" charset="0"/>
                <a:cs typeface="Arabic Typesetting" pitchFamily="66" charset="-78"/>
              </a:rPr>
              <a:t>a Lucía le molestó </a:t>
            </a:r>
            <a:r>
              <a:rPr lang="es-ES" sz="1600" i="1" dirty="0" smtClean="0">
                <a:solidFill>
                  <a:schemeClr val="accent2">
                    <a:lumMod val="50000"/>
                  </a:schemeClr>
                </a:solidFill>
                <a:latin typeface="Bookman Old Style" pitchFamily="18" charset="0"/>
                <a:cs typeface="Arabic Typesetting" pitchFamily="66" charset="-78"/>
              </a:rPr>
              <a:t>fue que </a:t>
            </a:r>
            <a:r>
              <a:rPr lang="es-ES" sz="1600" i="1" dirty="0" smtClean="0">
                <a:solidFill>
                  <a:srgbClr val="FFFFFF"/>
                </a:solidFill>
                <a:latin typeface="Bookman Old Style" pitchFamily="18" charset="0"/>
                <a:cs typeface="Arabic Typesetting" pitchFamily="66" charset="-78"/>
              </a:rPr>
              <a:t>llegó a la fiesta sin invitación y con las manos vacías.</a:t>
            </a:r>
            <a:endParaRPr lang="es-ES" sz="1600" i="1" dirty="0" smtClean="0">
              <a:latin typeface="Bookman Old Style" pitchFamily="18" charset="0"/>
              <a:cs typeface="Arabic Typesetting" pitchFamily="66"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1"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1" animBg="1"/>
      <p:bldP spid="10" grpId="0"/>
      <p:bldP spid="11" grpId="0" animBg="1"/>
      <p:bldP spid="12"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00364" y="1785926"/>
            <a:ext cx="5372080" cy="1857388"/>
          </a:xfrm>
        </p:spPr>
        <p:txBody>
          <a:bodyPr>
            <a:normAutofit/>
          </a:bodyPr>
          <a:lstStyle/>
          <a:p>
            <a:r>
              <a:rPr lang="es-ES" sz="1800" dirty="0" smtClean="0"/>
              <a:t>Se usa para referirse de una manera indeterminada a lugares </a:t>
            </a:r>
            <a:r>
              <a:rPr lang="es-ES" sz="1800" i="1" dirty="0" smtClean="0"/>
              <a:t>(dondequiera que)</a:t>
            </a:r>
            <a:r>
              <a:rPr lang="es-ES" sz="1800" dirty="0" smtClean="0"/>
              <a:t>, personas </a:t>
            </a:r>
            <a:r>
              <a:rPr lang="es-ES" sz="1800" i="1" dirty="0" smtClean="0"/>
              <a:t>(quienquiera que)</a:t>
            </a:r>
            <a:r>
              <a:rPr lang="es-ES" sz="1800" dirty="0" smtClean="0"/>
              <a:t>, o al tiempo </a:t>
            </a:r>
            <a:r>
              <a:rPr lang="es-ES" sz="1800" i="1" dirty="0" smtClean="0"/>
              <a:t>(cuandoquiera que)</a:t>
            </a:r>
            <a:r>
              <a:rPr lang="es-ES" sz="1800" dirty="0" smtClean="0"/>
              <a:t> o modo o medio de hacer algo </a:t>
            </a:r>
            <a:r>
              <a:rPr lang="es-ES" sz="1800" i="1" dirty="0" smtClean="0"/>
              <a:t>(comoquiera que)</a:t>
            </a:r>
          </a:p>
          <a:p>
            <a:r>
              <a:rPr lang="es-ES" sz="1800" dirty="0" smtClean="0"/>
              <a:t>Hacen de antecedente de </a:t>
            </a:r>
            <a:r>
              <a:rPr lang="es-ES" sz="1800" i="1" dirty="0" smtClean="0"/>
              <a:t>que </a:t>
            </a:r>
            <a:r>
              <a:rPr lang="es-ES" sz="1800" dirty="0" smtClean="0"/>
              <a:t>y equivaldrían a </a:t>
            </a:r>
            <a:r>
              <a:rPr lang="es-ES" sz="1800" i="1" dirty="0" smtClean="0"/>
              <a:t>cualquier/a + nombre</a:t>
            </a:r>
          </a:p>
          <a:p>
            <a:pPr>
              <a:buNone/>
            </a:pPr>
            <a:endParaRPr lang="es-ES" sz="1800" dirty="0"/>
          </a:p>
        </p:txBody>
      </p:sp>
      <p:pic>
        <p:nvPicPr>
          <p:cNvPr id="4" name="Picture 2"/>
          <p:cNvPicPr>
            <a:picLocks noChangeAspect="1" noChangeArrowheads="1"/>
          </p:cNvPicPr>
          <p:nvPr/>
        </p:nvPicPr>
        <p:blipFill>
          <a:blip r:embed="rId2"/>
          <a:srcRect/>
          <a:stretch>
            <a:fillRect/>
          </a:stretch>
        </p:blipFill>
        <p:spPr bwMode="auto">
          <a:xfrm>
            <a:off x="7000892" y="285728"/>
            <a:ext cx="2000264" cy="1466032"/>
          </a:xfrm>
          <a:prstGeom prst="rect">
            <a:avLst/>
          </a:prstGeom>
          <a:noFill/>
          <a:ln w="9525">
            <a:noFill/>
            <a:miter lim="800000"/>
            <a:headEnd/>
            <a:tailEnd/>
          </a:ln>
          <a:effectLst/>
        </p:spPr>
      </p:pic>
      <p:sp>
        <p:nvSpPr>
          <p:cNvPr id="5" name="1 Título"/>
          <p:cNvSpPr>
            <a:spLocks noGrp="1"/>
          </p:cNvSpPr>
          <p:nvPr>
            <p:ph type="title"/>
          </p:nvPr>
        </p:nvSpPr>
        <p:spPr>
          <a:xfrm>
            <a:off x="457200" y="274638"/>
            <a:ext cx="8229600" cy="1143000"/>
          </a:xfrm>
        </p:spPr>
        <p:txBody>
          <a:bodyPr/>
          <a:lstStyle/>
          <a:p>
            <a:pPr algn="l"/>
            <a:r>
              <a:rPr lang="es-ES" dirty="0" smtClean="0"/>
              <a:t>Tema 2. </a:t>
            </a:r>
            <a:r>
              <a:rPr lang="es-ES" b="1" dirty="0" smtClean="0">
                <a:solidFill>
                  <a:srgbClr val="FFFFFF"/>
                </a:solidFill>
              </a:rPr>
              <a:t>Ciudades y pueblos</a:t>
            </a:r>
            <a:endParaRPr lang="es-ES" dirty="0"/>
          </a:p>
        </p:txBody>
      </p:sp>
      <p:sp>
        <p:nvSpPr>
          <p:cNvPr id="6" name="4 Marcador de contenido"/>
          <p:cNvSpPr txBox="1">
            <a:spLocks/>
          </p:cNvSpPr>
          <p:nvPr/>
        </p:nvSpPr>
        <p:spPr>
          <a:xfrm rot="20997888">
            <a:off x="128580" y="1196830"/>
            <a:ext cx="2826677" cy="172396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85000" lnSpcReduction="10000"/>
          </a:bodyPr>
          <a:lstStyle/>
          <a:p>
            <a:pPr marR="0" lvl="0" algn="ctr" defTabSz="914400" rtl="0" eaLnBrk="1" fontAlgn="auto" latinLnBrk="0" hangingPunct="1">
              <a:lnSpc>
                <a:spcPct val="100000"/>
              </a:lnSpc>
              <a:spcBef>
                <a:spcPct val="20000"/>
              </a:spcBef>
              <a:spcAft>
                <a:spcPts val="0"/>
              </a:spcAft>
              <a:buClrTx/>
              <a:buSzTx/>
              <a:buFont typeface="Arial" pitchFamily="34" charset="0"/>
              <a:buNone/>
              <a:tabLst/>
              <a:defRPr/>
            </a:pPr>
            <a:r>
              <a:rPr lang="es-ES" b="1" i="1" dirty="0" smtClean="0">
                <a:solidFill>
                  <a:srgbClr val="C00000"/>
                </a:solidFill>
              </a:rPr>
              <a:t>Dondequiera que…/</a:t>
            </a:r>
          </a:p>
          <a:p>
            <a:pPr marR="0" lvl="0" algn="ctr" defTabSz="914400" rtl="0" eaLnBrk="1" fontAlgn="auto" latinLnBrk="0" hangingPunct="1">
              <a:lnSpc>
                <a:spcPct val="100000"/>
              </a:lnSpc>
              <a:spcBef>
                <a:spcPct val="20000"/>
              </a:spcBef>
              <a:spcAft>
                <a:spcPts val="0"/>
              </a:spcAft>
              <a:buClrTx/>
              <a:buSzTx/>
              <a:buFont typeface="Arial" pitchFamily="34" charset="0"/>
              <a:buNone/>
              <a:tabLst/>
              <a:defRPr/>
            </a:pPr>
            <a:r>
              <a:rPr lang="es-ES" b="1" i="1" dirty="0" smtClean="0">
                <a:solidFill>
                  <a:srgbClr val="C00000"/>
                </a:solidFill>
              </a:rPr>
              <a:t>Cuandoquiera que…/</a:t>
            </a:r>
          </a:p>
          <a:p>
            <a:pPr marR="0" lvl="0" algn="ctr" defTabSz="914400" rtl="0" eaLnBrk="1" fontAlgn="auto" latinLnBrk="0" hangingPunct="1">
              <a:lnSpc>
                <a:spcPct val="100000"/>
              </a:lnSpc>
              <a:spcBef>
                <a:spcPct val="20000"/>
              </a:spcBef>
              <a:spcAft>
                <a:spcPts val="0"/>
              </a:spcAft>
              <a:buClrTx/>
              <a:buSzTx/>
              <a:buFont typeface="Arial" pitchFamily="34" charset="0"/>
              <a:buNone/>
              <a:tabLst/>
              <a:defRPr/>
            </a:pPr>
            <a:r>
              <a:rPr lang="es-ES" b="1" i="1" dirty="0" smtClean="0">
                <a:solidFill>
                  <a:srgbClr val="C00000"/>
                </a:solidFill>
              </a:rPr>
              <a:t>Quienquiera que…/</a:t>
            </a:r>
          </a:p>
          <a:p>
            <a:pPr marR="0" lvl="0" algn="ctr" defTabSz="914400" rtl="0" eaLnBrk="1" fontAlgn="auto" latinLnBrk="0" hangingPunct="1">
              <a:lnSpc>
                <a:spcPct val="100000"/>
              </a:lnSpc>
              <a:spcBef>
                <a:spcPct val="20000"/>
              </a:spcBef>
              <a:spcAft>
                <a:spcPts val="0"/>
              </a:spcAft>
              <a:buClrTx/>
              <a:buSzTx/>
              <a:buFont typeface="Arial" pitchFamily="34" charset="0"/>
              <a:buNone/>
              <a:tabLst/>
              <a:defRPr/>
            </a:pPr>
            <a:r>
              <a:rPr lang="es-ES" b="1" i="1" dirty="0" smtClean="0">
                <a:solidFill>
                  <a:srgbClr val="C00000"/>
                </a:solidFill>
              </a:rPr>
              <a:t>Comoquiera que…</a:t>
            </a:r>
          </a:p>
        </p:txBody>
      </p:sp>
      <p:sp>
        <p:nvSpPr>
          <p:cNvPr id="7" name="6 CuadroTexto"/>
          <p:cNvSpPr txBox="1"/>
          <p:nvPr/>
        </p:nvSpPr>
        <p:spPr>
          <a:xfrm>
            <a:off x="428595" y="3714752"/>
            <a:ext cx="5143537" cy="338554"/>
          </a:xfrm>
          <a:prstGeom prst="rect">
            <a:avLst/>
          </a:prstGeom>
          <a:solidFill>
            <a:schemeClr val="accent1">
              <a:lumMod val="75000"/>
            </a:schemeClr>
          </a:solidFill>
          <a:ln>
            <a:noFill/>
          </a:ln>
        </p:spPr>
        <p:txBody>
          <a:bodyPr wrap="square" rtlCol="0">
            <a:spAutoFit/>
          </a:bodyPr>
          <a:lstStyle/>
          <a:p>
            <a:r>
              <a:rPr lang="es-ES" sz="1600" b="1" i="1" dirty="0" smtClean="0">
                <a:solidFill>
                  <a:srgbClr val="003300"/>
                </a:solidFill>
                <a:latin typeface="Bookman Old Style" pitchFamily="18" charset="0"/>
                <a:cs typeface="Arabic Typesetting" pitchFamily="66" charset="-78"/>
              </a:rPr>
              <a:t>Dondequiera que </a:t>
            </a:r>
            <a:r>
              <a:rPr lang="es-ES" sz="1600" i="1" dirty="0" smtClean="0">
                <a:latin typeface="Bookman Old Style" pitchFamily="18" charset="0"/>
                <a:cs typeface="Arabic Typesetting" pitchFamily="66" charset="-78"/>
              </a:rPr>
              <a:t>estás, siempre recibes regalos. </a:t>
            </a:r>
          </a:p>
        </p:txBody>
      </p:sp>
      <p:sp>
        <p:nvSpPr>
          <p:cNvPr id="8" name="7 CuadroTexto"/>
          <p:cNvSpPr txBox="1"/>
          <p:nvPr/>
        </p:nvSpPr>
        <p:spPr>
          <a:xfrm>
            <a:off x="428596" y="4286256"/>
            <a:ext cx="6215106" cy="338554"/>
          </a:xfrm>
          <a:prstGeom prst="rect">
            <a:avLst/>
          </a:prstGeom>
          <a:solidFill>
            <a:schemeClr val="accent1">
              <a:lumMod val="75000"/>
            </a:schemeClr>
          </a:solidFill>
          <a:ln>
            <a:noFill/>
          </a:ln>
        </p:spPr>
        <p:txBody>
          <a:bodyPr wrap="square" rtlCol="0">
            <a:spAutoFit/>
          </a:bodyPr>
          <a:lstStyle/>
          <a:p>
            <a:r>
              <a:rPr lang="es-ES" sz="1600" b="1" i="1" dirty="0" smtClean="0">
                <a:solidFill>
                  <a:srgbClr val="003300"/>
                </a:solidFill>
                <a:latin typeface="Bookman Old Style" pitchFamily="18" charset="0"/>
                <a:cs typeface="Arabic Typesetting" pitchFamily="66" charset="-78"/>
              </a:rPr>
              <a:t>Cuandoquiera que </a:t>
            </a:r>
            <a:r>
              <a:rPr lang="es-ES" sz="1600" i="1" dirty="0" smtClean="0">
                <a:solidFill>
                  <a:schemeClr val="accent2"/>
                </a:solidFill>
                <a:latin typeface="Bookman Old Style" pitchFamily="18" charset="0"/>
                <a:cs typeface="Arabic Typesetting" pitchFamily="66" charset="-78"/>
              </a:rPr>
              <a:t>llegue </a:t>
            </a:r>
            <a:r>
              <a:rPr lang="es-ES" sz="1600" i="1" dirty="0" smtClean="0">
                <a:latin typeface="Bookman Old Style" pitchFamily="18" charset="0"/>
                <a:cs typeface="Arabic Typesetting" pitchFamily="66" charset="-78"/>
              </a:rPr>
              <a:t>la oportunidad, estaré preparado. </a:t>
            </a:r>
          </a:p>
        </p:txBody>
      </p:sp>
      <p:sp>
        <p:nvSpPr>
          <p:cNvPr id="9" name="8 CuadroTexto"/>
          <p:cNvSpPr txBox="1"/>
          <p:nvPr/>
        </p:nvSpPr>
        <p:spPr>
          <a:xfrm>
            <a:off x="428596" y="6143644"/>
            <a:ext cx="4643470" cy="338554"/>
          </a:xfrm>
          <a:prstGeom prst="rect">
            <a:avLst/>
          </a:prstGeom>
          <a:solidFill>
            <a:schemeClr val="accent1">
              <a:lumMod val="75000"/>
            </a:schemeClr>
          </a:solidFill>
          <a:ln>
            <a:noFill/>
          </a:ln>
        </p:spPr>
        <p:txBody>
          <a:bodyPr wrap="square" rtlCol="0">
            <a:spAutoFit/>
          </a:bodyPr>
          <a:lstStyle/>
          <a:p>
            <a:r>
              <a:rPr lang="es-ES" sz="1600" i="1" dirty="0" smtClean="0">
                <a:latin typeface="Bookman Old Style" pitchFamily="18" charset="0"/>
                <a:cs typeface="Arabic Typesetting" pitchFamily="66" charset="-78"/>
              </a:rPr>
              <a:t>Juega al ajedrez </a:t>
            </a:r>
            <a:r>
              <a:rPr lang="es-ES" sz="1600" b="1" i="1" dirty="0" smtClean="0">
                <a:solidFill>
                  <a:srgbClr val="003300"/>
                </a:solidFill>
                <a:latin typeface="Bookman Old Style" pitchFamily="18" charset="0"/>
                <a:cs typeface="Arabic Typesetting" pitchFamily="66" charset="-78"/>
              </a:rPr>
              <a:t>con quienquiera </a:t>
            </a:r>
            <a:r>
              <a:rPr lang="es-ES" sz="1600" i="1" dirty="0" smtClean="0">
                <a:latin typeface="Bookman Old Style" pitchFamily="18" charset="0"/>
                <a:cs typeface="Arabic Typesetting" pitchFamily="66" charset="-78"/>
              </a:rPr>
              <a:t>que </a:t>
            </a:r>
            <a:r>
              <a:rPr lang="es-ES" sz="1600" i="1" dirty="0" smtClean="0">
                <a:solidFill>
                  <a:schemeClr val="accent2"/>
                </a:solidFill>
                <a:latin typeface="Bookman Old Style" pitchFamily="18" charset="0"/>
                <a:cs typeface="Arabic Typesetting" pitchFamily="66" charset="-78"/>
              </a:rPr>
              <a:t>sepa.</a:t>
            </a:r>
            <a:r>
              <a:rPr lang="es-ES" sz="1600" i="1" dirty="0" smtClean="0">
                <a:latin typeface="Bookman Old Style" pitchFamily="18" charset="0"/>
                <a:cs typeface="Arabic Typesetting" pitchFamily="66" charset="-78"/>
              </a:rPr>
              <a:t> </a:t>
            </a:r>
          </a:p>
        </p:txBody>
      </p:sp>
      <p:sp>
        <p:nvSpPr>
          <p:cNvPr id="10" name="9 CuadroTexto"/>
          <p:cNvSpPr txBox="1"/>
          <p:nvPr/>
        </p:nvSpPr>
        <p:spPr>
          <a:xfrm>
            <a:off x="428596" y="5715016"/>
            <a:ext cx="3929090" cy="338554"/>
          </a:xfrm>
          <a:prstGeom prst="rect">
            <a:avLst/>
          </a:prstGeom>
          <a:solidFill>
            <a:schemeClr val="accent1">
              <a:lumMod val="75000"/>
            </a:schemeClr>
          </a:solidFill>
          <a:ln>
            <a:noFill/>
          </a:ln>
        </p:spPr>
        <p:txBody>
          <a:bodyPr wrap="square" rtlCol="0">
            <a:spAutoFit/>
          </a:bodyPr>
          <a:lstStyle/>
          <a:p>
            <a:r>
              <a:rPr lang="es-ES" sz="1600" b="1" i="1" dirty="0" smtClean="0">
                <a:solidFill>
                  <a:srgbClr val="003300"/>
                </a:solidFill>
                <a:latin typeface="Bookman Old Style" pitchFamily="18" charset="0"/>
                <a:cs typeface="Arabic Typesetting" pitchFamily="66" charset="-78"/>
              </a:rPr>
              <a:t>Adondequiera qu</a:t>
            </a:r>
            <a:r>
              <a:rPr lang="es-ES" sz="1600" i="1" dirty="0" smtClean="0">
                <a:latin typeface="Bookman Old Style" pitchFamily="18" charset="0"/>
                <a:cs typeface="Arabic Typesetting" pitchFamily="66" charset="-78"/>
              </a:rPr>
              <a:t>e </a:t>
            </a:r>
            <a:r>
              <a:rPr lang="es-ES" sz="1600" i="1" dirty="0" smtClean="0">
                <a:solidFill>
                  <a:schemeClr val="accent2"/>
                </a:solidFill>
                <a:latin typeface="Bookman Old Style" pitchFamily="18" charset="0"/>
                <a:cs typeface="Arabic Typesetting" pitchFamily="66" charset="-78"/>
              </a:rPr>
              <a:t>vayas</a:t>
            </a:r>
            <a:r>
              <a:rPr lang="es-ES" sz="1600" i="1" dirty="0" smtClean="0">
                <a:latin typeface="Bookman Old Style" pitchFamily="18" charset="0"/>
                <a:cs typeface="Arabic Typesetting" pitchFamily="66" charset="-78"/>
              </a:rPr>
              <a:t>, te seguiré.</a:t>
            </a:r>
          </a:p>
        </p:txBody>
      </p:sp>
      <p:sp>
        <p:nvSpPr>
          <p:cNvPr id="11" name="10 CuadroTexto"/>
          <p:cNvSpPr txBox="1"/>
          <p:nvPr/>
        </p:nvSpPr>
        <p:spPr>
          <a:xfrm>
            <a:off x="428596" y="5341863"/>
            <a:ext cx="6000792" cy="369332"/>
          </a:xfrm>
          <a:prstGeom prst="rect">
            <a:avLst/>
          </a:prstGeom>
          <a:noFill/>
        </p:spPr>
        <p:txBody>
          <a:bodyPr wrap="square" rtlCol="0">
            <a:spAutoFit/>
          </a:bodyPr>
          <a:lstStyle/>
          <a:p>
            <a:pPr>
              <a:buFont typeface="Arial" pitchFamily="34" charset="0"/>
              <a:buChar char="•"/>
            </a:pPr>
            <a:r>
              <a:rPr lang="es-ES" dirty="0" smtClean="0"/>
              <a:t> </a:t>
            </a:r>
            <a:r>
              <a:rPr lang="es-ES" i="1" dirty="0" smtClean="0"/>
              <a:t>Dondequiera </a:t>
            </a:r>
            <a:r>
              <a:rPr lang="es-ES" dirty="0" smtClean="0"/>
              <a:t>y</a:t>
            </a:r>
            <a:r>
              <a:rPr lang="es-ES" i="1" dirty="0" smtClean="0"/>
              <a:t>  quienquiera </a:t>
            </a:r>
            <a:r>
              <a:rPr lang="es-ES" dirty="0" smtClean="0"/>
              <a:t>pueden llevar preposición</a:t>
            </a:r>
            <a:endParaRPr lang="es-ES" dirty="0"/>
          </a:p>
        </p:txBody>
      </p:sp>
      <p:sp>
        <p:nvSpPr>
          <p:cNvPr id="12" name="11 CuadroTexto"/>
          <p:cNvSpPr txBox="1"/>
          <p:nvPr/>
        </p:nvSpPr>
        <p:spPr>
          <a:xfrm>
            <a:off x="428596" y="4857760"/>
            <a:ext cx="4357718" cy="338554"/>
          </a:xfrm>
          <a:prstGeom prst="rect">
            <a:avLst/>
          </a:prstGeom>
          <a:solidFill>
            <a:schemeClr val="accent1">
              <a:lumMod val="75000"/>
            </a:schemeClr>
          </a:solidFill>
          <a:ln>
            <a:noFill/>
          </a:ln>
        </p:spPr>
        <p:txBody>
          <a:bodyPr wrap="square" rtlCol="0">
            <a:spAutoFit/>
          </a:bodyPr>
          <a:lstStyle/>
          <a:p>
            <a:r>
              <a:rPr lang="es-ES" sz="1600" b="1" i="1" dirty="0" smtClean="0">
                <a:solidFill>
                  <a:srgbClr val="003300"/>
                </a:solidFill>
                <a:latin typeface="Bookman Old Style" pitchFamily="18" charset="0"/>
                <a:cs typeface="Arabic Typesetting" pitchFamily="66" charset="-78"/>
              </a:rPr>
              <a:t>Comoquiera que </a:t>
            </a:r>
            <a:r>
              <a:rPr lang="es-ES" sz="1600" i="1" dirty="0" smtClean="0">
                <a:solidFill>
                  <a:schemeClr val="accent2"/>
                </a:solidFill>
                <a:latin typeface="Bookman Old Style" pitchFamily="18" charset="0"/>
                <a:cs typeface="Arabic Typesetting" pitchFamily="66" charset="-78"/>
              </a:rPr>
              <a:t>vayas</a:t>
            </a:r>
            <a:r>
              <a:rPr lang="es-ES" sz="1600" i="1" dirty="0" smtClean="0">
                <a:latin typeface="Bookman Old Style" pitchFamily="18" charset="0"/>
                <a:cs typeface="Arabic Typesetting" pitchFamily="66" charset="-78"/>
              </a:rPr>
              <a:t>, no te perderás. </a:t>
            </a:r>
          </a:p>
        </p:txBody>
      </p:sp>
      <p:sp>
        <p:nvSpPr>
          <p:cNvPr id="13" name="12 Rectángulo redondeado"/>
          <p:cNvSpPr/>
          <p:nvPr/>
        </p:nvSpPr>
        <p:spPr>
          <a:xfrm>
            <a:off x="5842537" y="3429000"/>
            <a:ext cx="3143272" cy="642942"/>
          </a:xfrm>
          <a:prstGeom prst="roundRect">
            <a:avLst/>
          </a:prstGeom>
          <a:solidFill>
            <a:schemeClr val="bg2">
              <a:lumMod val="60000"/>
              <a:lumOff val="40000"/>
              <a:alpha val="19000"/>
            </a:schemeClr>
          </a:solidFill>
          <a:ln w="349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i="1" dirty="0" smtClean="0">
                <a:solidFill>
                  <a:schemeClr val="accent2">
                    <a:lumMod val="50000"/>
                  </a:schemeClr>
                </a:solidFill>
              </a:rPr>
              <a:t>En cualquier lugar en el que estás</a:t>
            </a:r>
            <a:endParaRPr lang="es-ES" sz="1600" i="1" dirty="0">
              <a:solidFill>
                <a:schemeClr val="accent2">
                  <a:lumMod val="50000"/>
                </a:schemeClr>
              </a:solidFill>
            </a:endParaRPr>
          </a:p>
        </p:txBody>
      </p:sp>
      <p:sp>
        <p:nvSpPr>
          <p:cNvPr id="14" name="13 Rectángulo redondeado"/>
          <p:cNvSpPr/>
          <p:nvPr/>
        </p:nvSpPr>
        <p:spPr>
          <a:xfrm>
            <a:off x="6858016" y="4143380"/>
            <a:ext cx="2143108" cy="571504"/>
          </a:xfrm>
          <a:prstGeom prst="roundRect">
            <a:avLst/>
          </a:prstGeom>
          <a:solidFill>
            <a:schemeClr val="bg2">
              <a:lumMod val="60000"/>
              <a:lumOff val="40000"/>
              <a:alpha val="19000"/>
            </a:schemeClr>
          </a:solidFill>
          <a:ln w="349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i="1" dirty="0" smtClean="0">
                <a:solidFill>
                  <a:schemeClr val="accent2">
                    <a:lumMod val="50000"/>
                  </a:schemeClr>
                </a:solidFill>
              </a:rPr>
              <a:t>En cualquier momento en que llegue</a:t>
            </a:r>
            <a:endParaRPr lang="es-ES" sz="1600" i="1" dirty="0">
              <a:solidFill>
                <a:schemeClr val="accent2">
                  <a:lumMod val="50000"/>
                </a:schemeClr>
              </a:solidFill>
            </a:endParaRPr>
          </a:p>
        </p:txBody>
      </p:sp>
      <p:sp>
        <p:nvSpPr>
          <p:cNvPr id="15" name="14 Rectángulo redondeado"/>
          <p:cNvSpPr/>
          <p:nvPr/>
        </p:nvSpPr>
        <p:spPr>
          <a:xfrm>
            <a:off x="4929190" y="4857760"/>
            <a:ext cx="3286148" cy="357190"/>
          </a:xfrm>
          <a:prstGeom prst="roundRect">
            <a:avLst/>
          </a:prstGeom>
          <a:solidFill>
            <a:schemeClr val="bg2">
              <a:lumMod val="60000"/>
              <a:lumOff val="40000"/>
              <a:alpha val="19000"/>
            </a:schemeClr>
          </a:solidFill>
          <a:ln w="349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i="1" dirty="0" smtClean="0">
                <a:solidFill>
                  <a:schemeClr val="accent2">
                    <a:lumMod val="50000"/>
                  </a:schemeClr>
                </a:solidFill>
              </a:rPr>
              <a:t>En cualquier modo en el que vayas</a:t>
            </a:r>
            <a:endParaRPr lang="es-ES" sz="1600" i="1" dirty="0">
              <a:solidFill>
                <a:schemeClr val="accent2">
                  <a:lumMod val="50000"/>
                </a:schemeClr>
              </a:solidFill>
            </a:endParaRPr>
          </a:p>
        </p:txBody>
      </p:sp>
      <p:cxnSp>
        <p:nvCxnSpPr>
          <p:cNvPr id="18" name="17 Conector recto de flecha"/>
          <p:cNvCxnSpPr/>
          <p:nvPr/>
        </p:nvCxnSpPr>
        <p:spPr>
          <a:xfrm>
            <a:off x="5499816" y="3893347"/>
            <a:ext cx="500066"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18 Conector recto de flecha"/>
          <p:cNvCxnSpPr/>
          <p:nvPr/>
        </p:nvCxnSpPr>
        <p:spPr>
          <a:xfrm>
            <a:off x="6572264" y="4429132"/>
            <a:ext cx="500066"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19 Conector recto de flecha"/>
          <p:cNvCxnSpPr/>
          <p:nvPr/>
        </p:nvCxnSpPr>
        <p:spPr>
          <a:xfrm>
            <a:off x="4643438" y="5000636"/>
            <a:ext cx="500066"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20 Rectángulo"/>
          <p:cNvSpPr/>
          <p:nvPr/>
        </p:nvSpPr>
        <p:spPr>
          <a:xfrm>
            <a:off x="6822297" y="5547125"/>
            <a:ext cx="2143108" cy="928671"/>
          </a:xfrm>
          <a:prstGeom prst="rec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dirty="0" smtClean="0">
                <a:solidFill>
                  <a:schemeClr val="accent2">
                    <a:lumMod val="50000"/>
                  </a:schemeClr>
                </a:solidFill>
              </a:rPr>
              <a:t>En el primer ejemplo, el interlocutor sabe qué ocurre siempre- por eso el indicativo</a:t>
            </a:r>
            <a:endParaRPr lang="es-ES" sz="1400" dirty="0">
              <a:solidFill>
                <a:schemeClr val="accent2">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0" grpId="0" animBg="1"/>
      <p:bldP spid="11" grpId="0"/>
      <p:bldP spid="2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2214554"/>
            <a:ext cx="8229600" cy="785818"/>
          </a:xfrm>
        </p:spPr>
        <p:txBody>
          <a:bodyPr>
            <a:normAutofit/>
          </a:bodyPr>
          <a:lstStyle/>
          <a:p>
            <a:r>
              <a:rPr lang="es-ES" sz="1800" dirty="0" smtClean="0"/>
              <a:t>Normalmente, las oraciones de relativo llevan indicativo cuando se conoce de qué se está hablando, y subjuntivo cuando se desconoce.</a:t>
            </a:r>
            <a:endParaRPr lang="es-ES" sz="1800" dirty="0"/>
          </a:p>
        </p:txBody>
      </p:sp>
      <p:pic>
        <p:nvPicPr>
          <p:cNvPr id="4" name="Picture 2"/>
          <p:cNvPicPr>
            <a:picLocks noChangeAspect="1" noChangeArrowheads="1"/>
          </p:cNvPicPr>
          <p:nvPr/>
        </p:nvPicPr>
        <p:blipFill>
          <a:blip r:embed="rId2"/>
          <a:srcRect/>
          <a:stretch>
            <a:fillRect/>
          </a:stretch>
        </p:blipFill>
        <p:spPr bwMode="auto">
          <a:xfrm>
            <a:off x="7000892" y="285728"/>
            <a:ext cx="2000264" cy="1466032"/>
          </a:xfrm>
          <a:prstGeom prst="rect">
            <a:avLst/>
          </a:prstGeom>
          <a:noFill/>
          <a:ln w="9525">
            <a:noFill/>
            <a:miter lim="800000"/>
            <a:headEnd/>
            <a:tailEnd/>
          </a:ln>
          <a:effectLst/>
        </p:spPr>
      </p:pic>
      <p:sp>
        <p:nvSpPr>
          <p:cNvPr id="5" name="1 Título"/>
          <p:cNvSpPr>
            <a:spLocks noGrp="1"/>
          </p:cNvSpPr>
          <p:nvPr>
            <p:ph type="title"/>
          </p:nvPr>
        </p:nvSpPr>
        <p:spPr>
          <a:xfrm>
            <a:off x="457200" y="274638"/>
            <a:ext cx="8229600" cy="1143000"/>
          </a:xfrm>
        </p:spPr>
        <p:txBody>
          <a:bodyPr/>
          <a:lstStyle/>
          <a:p>
            <a:pPr algn="l"/>
            <a:r>
              <a:rPr lang="es-ES" dirty="0" smtClean="0"/>
              <a:t>Tema 2. </a:t>
            </a:r>
            <a:r>
              <a:rPr lang="es-ES" b="1" dirty="0" smtClean="0">
                <a:solidFill>
                  <a:srgbClr val="FFFFFF"/>
                </a:solidFill>
              </a:rPr>
              <a:t>Ciudades y pueblos</a:t>
            </a:r>
            <a:endParaRPr lang="es-ES" dirty="0"/>
          </a:p>
        </p:txBody>
      </p:sp>
      <p:sp>
        <p:nvSpPr>
          <p:cNvPr id="6" name="4 Marcador de contenido"/>
          <p:cNvSpPr txBox="1">
            <a:spLocks/>
          </p:cNvSpPr>
          <p:nvPr/>
        </p:nvSpPr>
        <p:spPr>
          <a:xfrm rot="20997888">
            <a:off x="44413" y="1342670"/>
            <a:ext cx="2354814" cy="71648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p>
            <a:pPr marR="0" lvl="0" algn="ctr" defTabSz="914400" rtl="0" eaLnBrk="1" fontAlgn="auto" latinLnBrk="0" hangingPunct="1">
              <a:lnSpc>
                <a:spcPct val="100000"/>
              </a:lnSpc>
              <a:spcBef>
                <a:spcPct val="20000"/>
              </a:spcBef>
              <a:spcAft>
                <a:spcPts val="0"/>
              </a:spcAft>
              <a:buClrTx/>
              <a:buSzTx/>
              <a:buFont typeface="Arial" pitchFamily="34" charset="0"/>
              <a:buNone/>
              <a:tabLst/>
              <a:defRPr/>
            </a:pPr>
            <a:r>
              <a:rPr lang="es-ES" b="1" i="1" dirty="0" smtClean="0">
                <a:solidFill>
                  <a:srgbClr val="C00000"/>
                </a:solidFill>
              </a:rPr>
              <a:t>Recuerda…</a:t>
            </a:r>
          </a:p>
        </p:txBody>
      </p:sp>
      <p:sp>
        <p:nvSpPr>
          <p:cNvPr id="7" name="6 CuadroTexto"/>
          <p:cNvSpPr txBox="1"/>
          <p:nvPr/>
        </p:nvSpPr>
        <p:spPr>
          <a:xfrm>
            <a:off x="928662" y="3143248"/>
            <a:ext cx="5214974" cy="338554"/>
          </a:xfrm>
          <a:prstGeom prst="rect">
            <a:avLst/>
          </a:prstGeom>
          <a:solidFill>
            <a:schemeClr val="accent1">
              <a:lumMod val="75000"/>
            </a:schemeClr>
          </a:solidFill>
          <a:ln>
            <a:noFill/>
          </a:ln>
        </p:spPr>
        <p:txBody>
          <a:bodyPr wrap="square" rtlCol="0">
            <a:spAutoFit/>
          </a:bodyPr>
          <a:lstStyle/>
          <a:p>
            <a:r>
              <a:rPr lang="es-ES" sz="1600" i="1" dirty="0" smtClean="0">
                <a:latin typeface="Bookman Old Style" pitchFamily="18" charset="0"/>
                <a:cs typeface="Arabic Typesetting" pitchFamily="66" charset="-78"/>
              </a:rPr>
              <a:t>Se puso a llover, </a:t>
            </a:r>
            <a:r>
              <a:rPr lang="es-ES" sz="1600" i="1" dirty="0" smtClean="0">
                <a:solidFill>
                  <a:srgbClr val="003300"/>
                </a:solidFill>
                <a:latin typeface="Bookman Old Style" pitchFamily="18" charset="0"/>
                <a:cs typeface="Arabic Typesetting" pitchFamily="66" charset="-78"/>
              </a:rPr>
              <a:t>cosa que </a:t>
            </a:r>
            <a:r>
              <a:rPr lang="es-ES" sz="1600" b="1" i="1" dirty="0" smtClean="0">
                <a:latin typeface="Bookman Old Style" pitchFamily="18" charset="0"/>
                <a:cs typeface="Arabic Typesetting" pitchFamily="66" charset="-78"/>
              </a:rPr>
              <a:t>nos fastidió </a:t>
            </a:r>
            <a:r>
              <a:rPr lang="es-ES" sz="1600" i="1" dirty="0" smtClean="0">
                <a:latin typeface="Bookman Old Style" pitchFamily="18" charset="0"/>
                <a:cs typeface="Arabic Typesetting" pitchFamily="66" charset="-78"/>
              </a:rPr>
              <a:t>los planes. </a:t>
            </a:r>
          </a:p>
        </p:txBody>
      </p:sp>
      <p:sp>
        <p:nvSpPr>
          <p:cNvPr id="8" name="7 CuadroTexto"/>
          <p:cNvSpPr txBox="1"/>
          <p:nvPr/>
        </p:nvSpPr>
        <p:spPr>
          <a:xfrm>
            <a:off x="928662" y="3786190"/>
            <a:ext cx="4929222" cy="338554"/>
          </a:xfrm>
          <a:prstGeom prst="rect">
            <a:avLst/>
          </a:prstGeom>
          <a:solidFill>
            <a:schemeClr val="accent1">
              <a:lumMod val="75000"/>
            </a:schemeClr>
          </a:solidFill>
          <a:ln>
            <a:noFill/>
          </a:ln>
        </p:spPr>
        <p:txBody>
          <a:bodyPr wrap="square" rtlCol="0">
            <a:spAutoFit/>
          </a:bodyPr>
          <a:lstStyle/>
          <a:p>
            <a:r>
              <a:rPr lang="es-ES" sz="1600" i="1" dirty="0" smtClean="0">
                <a:solidFill>
                  <a:srgbClr val="003300"/>
                </a:solidFill>
                <a:latin typeface="Bookman Old Style" pitchFamily="18" charset="0"/>
                <a:cs typeface="Arabic Typesetting" pitchFamily="66" charset="-78"/>
              </a:rPr>
              <a:t>Dondequiera que </a:t>
            </a:r>
            <a:r>
              <a:rPr lang="es-ES" sz="1600" b="1" i="1" dirty="0" smtClean="0">
                <a:solidFill>
                  <a:schemeClr val="accent2">
                    <a:lumMod val="50000"/>
                  </a:schemeClr>
                </a:solidFill>
                <a:latin typeface="Bookman Old Style" pitchFamily="18" charset="0"/>
                <a:cs typeface="Arabic Typesetting" pitchFamily="66" charset="-78"/>
              </a:rPr>
              <a:t>estés</a:t>
            </a:r>
            <a:r>
              <a:rPr lang="es-ES" sz="1600" i="1" dirty="0" smtClean="0">
                <a:latin typeface="Bookman Old Style" pitchFamily="18" charset="0"/>
                <a:cs typeface="Arabic Typesetting" pitchFamily="66" charset="-78"/>
              </a:rPr>
              <a:t>, espero que estés bien. </a:t>
            </a:r>
          </a:p>
        </p:txBody>
      </p:sp>
      <p:sp>
        <p:nvSpPr>
          <p:cNvPr id="9" name="8 CuadroTexto"/>
          <p:cNvSpPr txBox="1"/>
          <p:nvPr/>
        </p:nvSpPr>
        <p:spPr>
          <a:xfrm>
            <a:off x="928662" y="4429132"/>
            <a:ext cx="5643602" cy="338554"/>
          </a:xfrm>
          <a:prstGeom prst="rect">
            <a:avLst/>
          </a:prstGeom>
          <a:solidFill>
            <a:schemeClr val="accent1">
              <a:lumMod val="75000"/>
            </a:schemeClr>
          </a:solidFill>
          <a:ln>
            <a:noFill/>
          </a:ln>
        </p:spPr>
        <p:txBody>
          <a:bodyPr wrap="square" rtlCol="0">
            <a:spAutoFit/>
          </a:bodyPr>
          <a:lstStyle/>
          <a:p>
            <a:r>
              <a:rPr lang="es-ES" sz="1600" i="1" dirty="0" smtClean="0">
                <a:latin typeface="Bookman Old Style" pitchFamily="18" charset="0"/>
                <a:cs typeface="Arabic Typesetting" pitchFamily="66" charset="-78"/>
              </a:rPr>
              <a:t>Te ayudaré solo </a:t>
            </a:r>
            <a:r>
              <a:rPr lang="es-ES" sz="1600" i="1" dirty="0" smtClean="0">
                <a:solidFill>
                  <a:srgbClr val="003300"/>
                </a:solidFill>
                <a:latin typeface="Bookman Old Style" pitchFamily="18" charset="0"/>
                <a:cs typeface="Arabic Typesetting" pitchFamily="66" charset="-78"/>
              </a:rPr>
              <a:t>con aquello que </a:t>
            </a:r>
            <a:r>
              <a:rPr lang="es-ES" sz="1600" i="1" dirty="0" smtClean="0">
                <a:latin typeface="Bookman Old Style" pitchFamily="18" charset="0"/>
                <a:cs typeface="Arabic Typesetting" pitchFamily="66" charset="-78"/>
              </a:rPr>
              <a:t>te </a:t>
            </a:r>
            <a:r>
              <a:rPr lang="es-ES" sz="1600" b="1" i="1" dirty="0" smtClean="0">
                <a:solidFill>
                  <a:schemeClr val="accent2">
                    <a:lumMod val="50000"/>
                  </a:schemeClr>
                </a:solidFill>
                <a:latin typeface="Bookman Old Style" pitchFamily="18" charset="0"/>
                <a:cs typeface="Arabic Typesetting" pitchFamily="66" charset="-78"/>
              </a:rPr>
              <a:t>resulte</a:t>
            </a:r>
            <a:r>
              <a:rPr lang="es-ES" sz="1600" i="1" dirty="0" smtClean="0">
                <a:latin typeface="Bookman Old Style" pitchFamily="18" charset="0"/>
                <a:cs typeface="Arabic Typesetting" pitchFamily="66" charset="-78"/>
              </a:rPr>
              <a:t> más difícil. </a:t>
            </a:r>
          </a:p>
        </p:txBody>
      </p:sp>
      <p:sp>
        <p:nvSpPr>
          <p:cNvPr id="10" name="9 CuadroTexto"/>
          <p:cNvSpPr txBox="1"/>
          <p:nvPr/>
        </p:nvSpPr>
        <p:spPr>
          <a:xfrm>
            <a:off x="928662" y="5000636"/>
            <a:ext cx="3000396" cy="338554"/>
          </a:xfrm>
          <a:prstGeom prst="rect">
            <a:avLst/>
          </a:prstGeom>
          <a:solidFill>
            <a:schemeClr val="accent1">
              <a:lumMod val="75000"/>
            </a:schemeClr>
          </a:solidFill>
          <a:ln>
            <a:noFill/>
          </a:ln>
        </p:spPr>
        <p:txBody>
          <a:bodyPr wrap="square" rtlCol="0">
            <a:spAutoFit/>
          </a:bodyPr>
          <a:lstStyle/>
          <a:p>
            <a:r>
              <a:rPr lang="es-ES" sz="1600" i="1" dirty="0" smtClean="0">
                <a:latin typeface="Bookman Old Style" pitchFamily="18" charset="0"/>
                <a:cs typeface="Arabic Typesetting" pitchFamily="66" charset="-78"/>
              </a:rPr>
              <a:t>Habla </a:t>
            </a:r>
            <a:r>
              <a:rPr lang="es-ES" sz="1600" i="1" dirty="0" smtClean="0">
                <a:solidFill>
                  <a:srgbClr val="003300"/>
                </a:solidFill>
                <a:latin typeface="Bookman Old Style" pitchFamily="18" charset="0"/>
                <a:cs typeface="Arabic Typesetting" pitchFamily="66" charset="-78"/>
              </a:rPr>
              <a:t>con quien </a:t>
            </a:r>
            <a:r>
              <a:rPr lang="es-ES" sz="1600" b="1" i="1" dirty="0" smtClean="0">
                <a:latin typeface="Bookman Old Style" pitchFamily="18" charset="0"/>
                <a:cs typeface="Arabic Typesetting" pitchFamily="66" charset="-78"/>
              </a:rPr>
              <a:t>quieres</a:t>
            </a:r>
            <a:r>
              <a:rPr lang="es-ES" sz="1600" i="1" dirty="0" smtClean="0">
                <a:latin typeface="Bookman Old Style" pitchFamily="18" charset="0"/>
                <a:cs typeface="Arabic Typesetting" pitchFamily="66" charset="-78"/>
              </a:rPr>
              <a:t>.</a:t>
            </a:r>
          </a:p>
        </p:txBody>
      </p:sp>
      <p:sp>
        <p:nvSpPr>
          <p:cNvPr id="11" name="10 Rectángulo redondeado"/>
          <p:cNvSpPr/>
          <p:nvPr/>
        </p:nvSpPr>
        <p:spPr>
          <a:xfrm>
            <a:off x="6357950" y="3071810"/>
            <a:ext cx="2071670" cy="500066"/>
          </a:xfrm>
          <a:prstGeom prst="roundRect">
            <a:avLst/>
          </a:prstGeom>
          <a:solidFill>
            <a:schemeClr val="bg2">
              <a:lumMod val="60000"/>
              <a:lumOff val="40000"/>
              <a:alpha val="19000"/>
            </a:schemeClr>
          </a:solidFill>
          <a:ln w="349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i="1" dirty="0" smtClean="0">
                <a:solidFill>
                  <a:schemeClr val="accent2">
                    <a:lumMod val="50000"/>
                  </a:schemeClr>
                </a:solidFill>
              </a:rPr>
              <a:t>Sabemos que se puso a llover</a:t>
            </a:r>
            <a:endParaRPr lang="es-ES" sz="1600" i="1" dirty="0">
              <a:solidFill>
                <a:schemeClr val="accent2">
                  <a:lumMod val="50000"/>
                </a:schemeClr>
              </a:solidFill>
            </a:endParaRPr>
          </a:p>
        </p:txBody>
      </p:sp>
      <p:sp>
        <p:nvSpPr>
          <p:cNvPr id="12" name="11 Rectángulo redondeado"/>
          <p:cNvSpPr/>
          <p:nvPr/>
        </p:nvSpPr>
        <p:spPr>
          <a:xfrm>
            <a:off x="6072198" y="3786190"/>
            <a:ext cx="2071670" cy="357190"/>
          </a:xfrm>
          <a:prstGeom prst="roundRect">
            <a:avLst/>
          </a:prstGeom>
          <a:solidFill>
            <a:schemeClr val="bg2">
              <a:lumMod val="60000"/>
              <a:lumOff val="40000"/>
              <a:alpha val="19000"/>
            </a:schemeClr>
          </a:solidFill>
          <a:ln w="349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i="1" dirty="0" smtClean="0">
                <a:solidFill>
                  <a:schemeClr val="accent2">
                    <a:lumMod val="50000"/>
                  </a:schemeClr>
                </a:solidFill>
              </a:rPr>
              <a:t>No sé dónde estás</a:t>
            </a:r>
            <a:endParaRPr lang="es-ES" sz="1600" i="1" dirty="0">
              <a:solidFill>
                <a:schemeClr val="accent2">
                  <a:lumMod val="50000"/>
                </a:schemeClr>
              </a:solidFill>
            </a:endParaRPr>
          </a:p>
        </p:txBody>
      </p:sp>
      <p:sp>
        <p:nvSpPr>
          <p:cNvPr id="13" name="12 Rectángulo redondeado"/>
          <p:cNvSpPr/>
          <p:nvPr/>
        </p:nvSpPr>
        <p:spPr>
          <a:xfrm>
            <a:off x="6786578" y="4429132"/>
            <a:ext cx="1714512" cy="357190"/>
          </a:xfrm>
          <a:prstGeom prst="roundRect">
            <a:avLst/>
          </a:prstGeom>
          <a:solidFill>
            <a:schemeClr val="bg2">
              <a:lumMod val="60000"/>
              <a:lumOff val="40000"/>
              <a:alpha val="19000"/>
            </a:schemeClr>
          </a:solidFill>
          <a:ln w="349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i="1" dirty="0" smtClean="0">
                <a:solidFill>
                  <a:schemeClr val="accent2">
                    <a:lumMod val="50000"/>
                  </a:schemeClr>
                </a:solidFill>
              </a:rPr>
              <a:t>Aún no sé qué es</a:t>
            </a:r>
            <a:endParaRPr lang="es-ES" sz="1600" i="1" dirty="0">
              <a:solidFill>
                <a:schemeClr val="accent2">
                  <a:lumMod val="50000"/>
                </a:schemeClr>
              </a:solidFill>
            </a:endParaRPr>
          </a:p>
        </p:txBody>
      </p:sp>
      <p:sp>
        <p:nvSpPr>
          <p:cNvPr id="14" name="13 Rectángulo redondeado"/>
          <p:cNvSpPr/>
          <p:nvPr/>
        </p:nvSpPr>
        <p:spPr>
          <a:xfrm>
            <a:off x="4071934" y="5000636"/>
            <a:ext cx="4000528" cy="357190"/>
          </a:xfrm>
          <a:prstGeom prst="roundRect">
            <a:avLst/>
          </a:prstGeom>
          <a:solidFill>
            <a:schemeClr val="bg2">
              <a:lumMod val="60000"/>
              <a:lumOff val="40000"/>
              <a:alpha val="19000"/>
            </a:schemeClr>
          </a:solidFill>
          <a:ln w="349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i="1" dirty="0" smtClean="0">
                <a:solidFill>
                  <a:schemeClr val="accent2">
                    <a:lumMod val="50000"/>
                  </a:schemeClr>
                </a:solidFill>
              </a:rPr>
              <a:t>Que es una persona determinada y conocida</a:t>
            </a:r>
            <a:endParaRPr lang="es-ES" sz="1600" i="1" dirty="0">
              <a:solidFill>
                <a:schemeClr val="accent2">
                  <a:lumMod val="50000"/>
                </a:schemeClr>
              </a:solidFill>
            </a:endParaRPr>
          </a:p>
        </p:txBody>
      </p:sp>
      <p:sp>
        <p:nvSpPr>
          <p:cNvPr id="15" name="14 Rectángulo redondeado"/>
          <p:cNvSpPr/>
          <p:nvPr/>
        </p:nvSpPr>
        <p:spPr>
          <a:xfrm>
            <a:off x="4071934" y="5500702"/>
            <a:ext cx="3429024" cy="357190"/>
          </a:xfrm>
          <a:prstGeom prst="roundRect">
            <a:avLst/>
          </a:prstGeom>
          <a:solidFill>
            <a:schemeClr val="bg2">
              <a:lumMod val="60000"/>
              <a:lumOff val="40000"/>
              <a:alpha val="19000"/>
            </a:schemeClr>
          </a:solidFill>
          <a:ln w="349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i="1" dirty="0" smtClean="0">
                <a:solidFill>
                  <a:schemeClr val="accent2">
                    <a:lumMod val="50000"/>
                  </a:schemeClr>
                </a:solidFill>
              </a:rPr>
              <a:t>Con cualquiera que quieras hablar</a:t>
            </a:r>
            <a:endParaRPr lang="es-ES" sz="1600" i="1" dirty="0">
              <a:solidFill>
                <a:schemeClr val="accent2">
                  <a:lumMod val="50000"/>
                </a:schemeClr>
              </a:solidFill>
            </a:endParaRPr>
          </a:p>
        </p:txBody>
      </p:sp>
      <p:sp>
        <p:nvSpPr>
          <p:cNvPr id="16" name="15 CuadroTexto"/>
          <p:cNvSpPr txBox="1"/>
          <p:nvPr/>
        </p:nvSpPr>
        <p:spPr>
          <a:xfrm>
            <a:off x="928662" y="5500702"/>
            <a:ext cx="3000396" cy="338554"/>
          </a:xfrm>
          <a:prstGeom prst="rect">
            <a:avLst/>
          </a:prstGeom>
          <a:solidFill>
            <a:schemeClr val="accent1">
              <a:lumMod val="75000"/>
            </a:schemeClr>
          </a:solidFill>
          <a:ln>
            <a:noFill/>
          </a:ln>
        </p:spPr>
        <p:txBody>
          <a:bodyPr wrap="square" rtlCol="0">
            <a:spAutoFit/>
          </a:bodyPr>
          <a:lstStyle/>
          <a:p>
            <a:r>
              <a:rPr lang="es-ES" sz="1600" i="1" dirty="0" smtClean="0">
                <a:latin typeface="Bookman Old Style" pitchFamily="18" charset="0"/>
                <a:cs typeface="Arabic Typesetting" pitchFamily="66" charset="-78"/>
              </a:rPr>
              <a:t>Habla </a:t>
            </a:r>
            <a:r>
              <a:rPr lang="es-ES" sz="1600" i="1" dirty="0" smtClean="0">
                <a:solidFill>
                  <a:srgbClr val="003300"/>
                </a:solidFill>
                <a:latin typeface="Bookman Old Style" pitchFamily="18" charset="0"/>
                <a:cs typeface="Arabic Typesetting" pitchFamily="66" charset="-78"/>
              </a:rPr>
              <a:t>con quien </a:t>
            </a:r>
            <a:r>
              <a:rPr lang="es-ES" sz="1600" b="1" i="1" dirty="0" smtClean="0">
                <a:solidFill>
                  <a:schemeClr val="accent2">
                    <a:lumMod val="50000"/>
                  </a:schemeClr>
                </a:solidFill>
                <a:latin typeface="Bookman Old Style" pitchFamily="18" charset="0"/>
                <a:cs typeface="Arabic Typesetting" pitchFamily="66" charset="-78"/>
              </a:rPr>
              <a:t>quieras</a:t>
            </a:r>
            <a:r>
              <a:rPr lang="es-ES" sz="1600" i="1" dirty="0" smtClean="0">
                <a:latin typeface="Bookman Old Style" pitchFamily="18" charset="0"/>
                <a:cs typeface="Arabic Typesetting" pitchFamily="66" charset="-78"/>
              </a:rPr>
              <a:t>.</a:t>
            </a:r>
          </a:p>
        </p:txBody>
      </p:sp>
      <p:cxnSp>
        <p:nvCxnSpPr>
          <p:cNvPr id="17" name="16 Conector recto de flecha"/>
          <p:cNvCxnSpPr/>
          <p:nvPr/>
        </p:nvCxnSpPr>
        <p:spPr>
          <a:xfrm>
            <a:off x="6000760" y="3357562"/>
            <a:ext cx="500066"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17 Conector recto de flecha"/>
          <p:cNvCxnSpPr/>
          <p:nvPr/>
        </p:nvCxnSpPr>
        <p:spPr>
          <a:xfrm>
            <a:off x="5715008" y="3929066"/>
            <a:ext cx="500066"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18 Conector recto de flecha"/>
          <p:cNvCxnSpPr/>
          <p:nvPr/>
        </p:nvCxnSpPr>
        <p:spPr>
          <a:xfrm>
            <a:off x="6429388" y="4572008"/>
            <a:ext cx="500066"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19 Conector recto de flecha"/>
          <p:cNvCxnSpPr/>
          <p:nvPr/>
        </p:nvCxnSpPr>
        <p:spPr>
          <a:xfrm>
            <a:off x="3714744" y="5214950"/>
            <a:ext cx="500066"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20 Conector recto de flecha"/>
          <p:cNvCxnSpPr/>
          <p:nvPr/>
        </p:nvCxnSpPr>
        <p:spPr>
          <a:xfrm>
            <a:off x="3786182" y="5643578"/>
            <a:ext cx="500066"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57158" y="1500150"/>
            <a:ext cx="8301038" cy="5357850"/>
          </a:xfrm>
        </p:spPr>
        <p:txBody>
          <a:bodyPr>
            <a:normAutofit/>
          </a:bodyPr>
          <a:lstStyle/>
          <a:p>
            <a:pPr marL="0" indent="0" algn="just">
              <a:buNone/>
            </a:pPr>
            <a:r>
              <a:rPr lang="es-ES" sz="1800" dirty="0" smtClean="0"/>
              <a:t>Hay personas __________ hazañas son dignas de elogio. Es el caso de Julia </a:t>
            </a:r>
            <a:r>
              <a:rPr lang="es-ES" sz="1800" dirty="0" err="1" smtClean="0"/>
              <a:t>Lorraine</a:t>
            </a:r>
            <a:r>
              <a:rPr lang="es-ES" sz="1800" dirty="0" smtClean="0"/>
              <a:t> Hill, _____ con 23 años, se subió a un árbol, ___________   iba a ser talado.  Y valientemente, decidió permanecer en él ___________  tiempo fuera necesario para protegerlo, ________________________  obligó a la compañía maderera _____ pretendía deforestar la zona a arduas negociaciones. Pero tuvieron que pasar 738 días antes de que el árbol y ________________   había alrededor fueran indultados. </a:t>
            </a:r>
          </a:p>
          <a:p>
            <a:pPr marL="0" indent="0">
              <a:buNone/>
            </a:pPr>
            <a:endParaRPr lang="es-ES" sz="1800" dirty="0" smtClean="0"/>
          </a:p>
          <a:p>
            <a:pPr marL="0" indent="0" algn="just">
              <a:buNone/>
            </a:pPr>
            <a:r>
              <a:rPr lang="es-ES" sz="1800" dirty="0" smtClean="0"/>
              <a:t>El árbol ________________________ Julia vivió todo ese tiempo se llama Luna, y es una de las secuoyas milenarias  de un ecosistema de California, _____________sobrevive gracias a esta mujer, a ____________ invitan de todo el mundo para dar charlas sobre esta experiencia.</a:t>
            </a:r>
          </a:p>
          <a:p>
            <a:pPr marL="0" indent="0" algn="just">
              <a:buNone/>
            </a:pPr>
            <a:endParaRPr lang="es-ES" sz="1800" dirty="0" smtClean="0"/>
          </a:p>
          <a:p>
            <a:pPr marL="0" indent="0" algn="just">
              <a:buNone/>
            </a:pPr>
            <a:r>
              <a:rPr lang="es-ES" sz="1800" dirty="0" smtClean="0"/>
              <a:t>Antes de este suceso, la joven sufrió un accidente __________ la obligó a una lenta recuperación durante _____________ se dedicó a observar los árboles. Un día, Julia entró en el bosque y, por primera vez – dice – sintió el significado de estar viva. ______________ que miraba, se sentía formar parte de todo ______________ la rodeaba, _____________ la hizo tomar conciencia de lo que suponen los árboles para las personas.</a:t>
            </a:r>
          </a:p>
          <a:p>
            <a:pPr marL="0" indent="0" algn="just">
              <a:buNone/>
            </a:pPr>
            <a:endParaRPr lang="es-ES" sz="1800" dirty="0"/>
          </a:p>
        </p:txBody>
      </p:sp>
      <p:sp>
        <p:nvSpPr>
          <p:cNvPr id="4" name="1 Título"/>
          <p:cNvSpPr>
            <a:spLocks noGrp="1"/>
          </p:cNvSpPr>
          <p:nvPr>
            <p:ph type="title"/>
          </p:nvPr>
        </p:nvSpPr>
        <p:spPr>
          <a:xfrm>
            <a:off x="457200" y="274638"/>
            <a:ext cx="8229600" cy="1082660"/>
          </a:xfrm>
        </p:spPr>
        <p:txBody>
          <a:bodyPr>
            <a:normAutofit fontScale="90000"/>
          </a:bodyPr>
          <a:lstStyle/>
          <a:p>
            <a:pPr algn="l"/>
            <a:r>
              <a:rPr lang="es-ES" dirty="0" smtClean="0"/>
              <a:t/>
            </a:r>
            <a:br>
              <a:rPr lang="es-ES" dirty="0" smtClean="0"/>
            </a:br>
            <a:r>
              <a:rPr lang="es-ES" dirty="0" smtClean="0"/>
              <a:t>Tema 2. </a:t>
            </a:r>
            <a:r>
              <a:rPr lang="es-ES" b="1" dirty="0" smtClean="0">
                <a:solidFill>
                  <a:srgbClr val="FFFFFF"/>
                </a:solidFill>
              </a:rPr>
              <a:t>Ciudades y pueblos</a:t>
            </a:r>
            <a:br>
              <a:rPr lang="es-ES" b="1" dirty="0" smtClean="0">
                <a:solidFill>
                  <a:srgbClr val="FFFFFF"/>
                </a:solidFill>
              </a:rPr>
            </a:br>
            <a:r>
              <a:rPr lang="es-ES" sz="2000" b="1" dirty="0" smtClean="0"/>
              <a:t>“Vivir en un árbol”. Lee la siguiente noticia, y</a:t>
            </a:r>
            <a:r>
              <a:rPr lang="es-ES" sz="2000" dirty="0" smtClean="0"/>
              <a:t> </a:t>
            </a:r>
            <a:r>
              <a:rPr lang="es-ES" sz="2000" b="1" dirty="0" smtClean="0"/>
              <a:t>elige la opción adecuada para completarla.</a:t>
            </a:r>
            <a:r>
              <a:rPr lang="es-ES" b="1" dirty="0" smtClean="0"/>
              <a:t/>
            </a:r>
            <a:br>
              <a:rPr lang="es-ES" b="1" dirty="0" smtClean="0"/>
            </a:br>
            <a:endParaRPr lang="es-ES" b="1" dirty="0" smtClean="0">
              <a:solidFill>
                <a:srgbClr val="FFFFFF"/>
              </a:solidFill>
            </a:endParaRPr>
          </a:p>
        </p:txBody>
      </p:sp>
      <p:pic>
        <p:nvPicPr>
          <p:cNvPr id="5" name="Picture 2"/>
          <p:cNvPicPr>
            <a:picLocks noChangeAspect="1" noChangeArrowheads="1"/>
          </p:cNvPicPr>
          <p:nvPr/>
        </p:nvPicPr>
        <p:blipFill>
          <a:blip r:embed="rId2"/>
          <a:srcRect/>
          <a:stretch>
            <a:fillRect/>
          </a:stretch>
        </p:blipFill>
        <p:spPr bwMode="auto">
          <a:xfrm>
            <a:off x="7143768" y="142852"/>
            <a:ext cx="1571604" cy="1151858"/>
          </a:xfrm>
          <a:prstGeom prst="rect">
            <a:avLst/>
          </a:prstGeom>
          <a:noFill/>
          <a:ln w="9525">
            <a:noFill/>
            <a:miter lim="800000"/>
            <a:headEnd/>
            <a:tailEnd/>
          </a:ln>
          <a:effectLst/>
        </p:spPr>
      </p:pic>
      <p:sp>
        <p:nvSpPr>
          <p:cNvPr id="6" name="5 Rectángulo redondeado"/>
          <p:cNvSpPr/>
          <p:nvPr/>
        </p:nvSpPr>
        <p:spPr>
          <a:xfrm>
            <a:off x="1857356" y="1500174"/>
            <a:ext cx="1071570" cy="28575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smtClean="0">
                <a:solidFill>
                  <a:schemeClr val="accent2">
                    <a:lumMod val="50000"/>
                  </a:schemeClr>
                </a:solidFill>
              </a:rPr>
              <a:t>cuyas</a:t>
            </a:r>
            <a:endParaRPr lang="es-ES" sz="1600" b="1" dirty="0">
              <a:solidFill>
                <a:schemeClr val="accent2">
                  <a:lumMod val="50000"/>
                </a:schemeClr>
              </a:solidFill>
            </a:endParaRPr>
          </a:p>
        </p:txBody>
      </p:sp>
      <p:sp>
        <p:nvSpPr>
          <p:cNvPr id="7" name="6 Rectángulo redondeado"/>
          <p:cNvSpPr/>
          <p:nvPr/>
        </p:nvSpPr>
        <p:spPr>
          <a:xfrm>
            <a:off x="857224" y="1785926"/>
            <a:ext cx="857256" cy="28575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smtClean="0">
                <a:solidFill>
                  <a:schemeClr val="accent2">
                    <a:lumMod val="50000"/>
                  </a:schemeClr>
                </a:solidFill>
              </a:rPr>
              <a:t>que</a:t>
            </a:r>
            <a:endParaRPr lang="es-ES" sz="1600" b="1" dirty="0">
              <a:solidFill>
                <a:schemeClr val="accent2">
                  <a:lumMod val="50000"/>
                </a:schemeClr>
              </a:solidFill>
            </a:endParaRPr>
          </a:p>
        </p:txBody>
      </p:sp>
      <p:sp>
        <p:nvSpPr>
          <p:cNvPr id="8" name="7 Rectángulo redondeado"/>
          <p:cNvSpPr/>
          <p:nvPr/>
        </p:nvSpPr>
        <p:spPr>
          <a:xfrm>
            <a:off x="5286380" y="1785926"/>
            <a:ext cx="1285884" cy="28575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smtClean="0">
                <a:solidFill>
                  <a:schemeClr val="accent2">
                    <a:lumMod val="50000"/>
                  </a:schemeClr>
                </a:solidFill>
              </a:rPr>
              <a:t>que</a:t>
            </a:r>
          </a:p>
        </p:txBody>
      </p:sp>
      <p:sp>
        <p:nvSpPr>
          <p:cNvPr id="9" name="8 Rectángulo redondeado"/>
          <p:cNvSpPr/>
          <p:nvPr/>
        </p:nvSpPr>
        <p:spPr>
          <a:xfrm>
            <a:off x="1357290" y="2357430"/>
            <a:ext cx="3430734" cy="35719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smtClean="0">
                <a:solidFill>
                  <a:schemeClr val="accent2">
                    <a:lumMod val="50000"/>
                  </a:schemeClr>
                </a:solidFill>
              </a:rPr>
              <a:t>lo que/hecho que/algo que/cosa que</a:t>
            </a:r>
          </a:p>
        </p:txBody>
      </p:sp>
      <p:sp>
        <p:nvSpPr>
          <p:cNvPr id="10" name="9 Rectángulo redondeado"/>
          <p:cNvSpPr/>
          <p:nvPr/>
        </p:nvSpPr>
        <p:spPr>
          <a:xfrm>
            <a:off x="7929570" y="2357430"/>
            <a:ext cx="857256" cy="28575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smtClean="0">
                <a:solidFill>
                  <a:schemeClr val="accent2">
                    <a:lumMod val="50000"/>
                  </a:schemeClr>
                </a:solidFill>
              </a:rPr>
              <a:t>que</a:t>
            </a:r>
            <a:endParaRPr lang="es-ES" sz="1600" b="1" dirty="0">
              <a:solidFill>
                <a:schemeClr val="accent2">
                  <a:lumMod val="50000"/>
                </a:schemeClr>
              </a:solidFill>
            </a:endParaRPr>
          </a:p>
        </p:txBody>
      </p:sp>
      <p:sp>
        <p:nvSpPr>
          <p:cNvPr id="11" name="10 Rectángulo redondeado"/>
          <p:cNvSpPr/>
          <p:nvPr/>
        </p:nvSpPr>
        <p:spPr>
          <a:xfrm>
            <a:off x="2643174" y="2928934"/>
            <a:ext cx="1857388" cy="28575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smtClean="0">
                <a:solidFill>
                  <a:schemeClr val="accent2">
                    <a:lumMod val="50000"/>
                  </a:schemeClr>
                </a:solidFill>
              </a:rPr>
              <a:t>cuantos/los que</a:t>
            </a:r>
          </a:p>
        </p:txBody>
      </p:sp>
      <p:sp>
        <p:nvSpPr>
          <p:cNvPr id="12" name="11 Rectángulo redondeado"/>
          <p:cNvSpPr/>
          <p:nvPr/>
        </p:nvSpPr>
        <p:spPr>
          <a:xfrm>
            <a:off x="4572000" y="2071678"/>
            <a:ext cx="1143008" cy="28575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smtClean="0">
                <a:solidFill>
                  <a:schemeClr val="accent2">
                    <a:lumMod val="50000"/>
                  </a:schemeClr>
                </a:solidFill>
              </a:rPr>
              <a:t>cuanto</a:t>
            </a:r>
          </a:p>
        </p:txBody>
      </p:sp>
      <p:sp>
        <p:nvSpPr>
          <p:cNvPr id="13" name="12 Rectángulo redondeado"/>
          <p:cNvSpPr/>
          <p:nvPr/>
        </p:nvSpPr>
        <p:spPr>
          <a:xfrm>
            <a:off x="1165015" y="3429000"/>
            <a:ext cx="2956318" cy="35719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smtClean="0">
                <a:solidFill>
                  <a:schemeClr val="accent2">
                    <a:lumMod val="50000"/>
                  </a:schemeClr>
                </a:solidFill>
              </a:rPr>
              <a:t>en el que/en el cual/ en donde</a:t>
            </a:r>
          </a:p>
        </p:txBody>
      </p:sp>
      <p:sp>
        <p:nvSpPr>
          <p:cNvPr id="14" name="13 Rectángulo redondeado"/>
          <p:cNvSpPr/>
          <p:nvPr/>
        </p:nvSpPr>
        <p:spPr>
          <a:xfrm>
            <a:off x="5429256" y="4100171"/>
            <a:ext cx="1285884" cy="28575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smtClean="0">
                <a:solidFill>
                  <a:schemeClr val="accent2">
                    <a:lumMod val="50000"/>
                  </a:schemeClr>
                </a:solidFill>
              </a:rPr>
              <a:t>que</a:t>
            </a:r>
          </a:p>
        </p:txBody>
      </p:sp>
      <p:sp>
        <p:nvSpPr>
          <p:cNvPr id="15" name="14 Rectángulo redondeado"/>
          <p:cNvSpPr/>
          <p:nvPr/>
        </p:nvSpPr>
        <p:spPr>
          <a:xfrm>
            <a:off x="450635" y="4084840"/>
            <a:ext cx="1428760" cy="28575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smtClean="0">
                <a:solidFill>
                  <a:schemeClr val="accent2">
                    <a:lumMod val="50000"/>
                  </a:schemeClr>
                </a:solidFill>
              </a:rPr>
              <a:t>la que/quien</a:t>
            </a:r>
            <a:endParaRPr lang="es-ES" sz="1600" b="1" dirty="0">
              <a:solidFill>
                <a:schemeClr val="accent2">
                  <a:lumMod val="50000"/>
                </a:schemeClr>
              </a:solidFill>
            </a:endParaRPr>
          </a:p>
        </p:txBody>
      </p:sp>
      <p:sp>
        <p:nvSpPr>
          <p:cNvPr id="16" name="15 Rectángulo redondeado"/>
          <p:cNvSpPr/>
          <p:nvPr/>
        </p:nvSpPr>
        <p:spPr>
          <a:xfrm>
            <a:off x="2571736" y="5286388"/>
            <a:ext cx="1500198" cy="28575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smtClean="0">
                <a:solidFill>
                  <a:schemeClr val="accent2">
                    <a:lumMod val="50000"/>
                  </a:schemeClr>
                </a:solidFill>
              </a:rPr>
              <a:t>la que/la cual</a:t>
            </a:r>
          </a:p>
        </p:txBody>
      </p:sp>
      <p:sp>
        <p:nvSpPr>
          <p:cNvPr id="17" name="16 Rectángulo redondeado"/>
          <p:cNvSpPr/>
          <p:nvPr/>
        </p:nvSpPr>
        <p:spPr>
          <a:xfrm>
            <a:off x="5322099" y="4970349"/>
            <a:ext cx="1214446" cy="35719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smtClean="0">
                <a:solidFill>
                  <a:schemeClr val="accent2">
                    <a:lumMod val="50000"/>
                  </a:schemeClr>
                </a:solidFill>
              </a:rPr>
              <a:t>que</a:t>
            </a:r>
          </a:p>
        </p:txBody>
      </p:sp>
      <p:sp>
        <p:nvSpPr>
          <p:cNvPr id="18" name="17 Rectángulo redondeado"/>
          <p:cNvSpPr/>
          <p:nvPr/>
        </p:nvSpPr>
        <p:spPr>
          <a:xfrm>
            <a:off x="428596" y="5857892"/>
            <a:ext cx="1714512" cy="28575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smtClean="0">
                <a:solidFill>
                  <a:schemeClr val="accent2">
                    <a:lumMod val="50000"/>
                  </a:schemeClr>
                </a:solidFill>
              </a:rPr>
              <a:t>(A) Dondequiera </a:t>
            </a:r>
          </a:p>
        </p:txBody>
      </p:sp>
      <p:sp>
        <p:nvSpPr>
          <p:cNvPr id="19" name="18 Rectángulo redondeado"/>
          <p:cNvSpPr/>
          <p:nvPr/>
        </p:nvSpPr>
        <p:spPr>
          <a:xfrm>
            <a:off x="6715140" y="5857892"/>
            <a:ext cx="1428760" cy="28575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smtClean="0">
                <a:solidFill>
                  <a:schemeClr val="accent2">
                    <a:lumMod val="50000"/>
                  </a:schemeClr>
                </a:solidFill>
              </a:rPr>
              <a:t>lo que/cuanto</a:t>
            </a:r>
          </a:p>
        </p:txBody>
      </p:sp>
      <p:sp>
        <p:nvSpPr>
          <p:cNvPr id="20" name="19 Rectángulo redondeado"/>
          <p:cNvSpPr/>
          <p:nvPr/>
        </p:nvSpPr>
        <p:spPr>
          <a:xfrm>
            <a:off x="1357290" y="6143644"/>
            <a:ext cx="1428760" cy="28575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smtClean="0">
                <a:solidFill>
                  <a:schemeClr val="accent2">
                    <a:lumMod val="50000"/>
                  </a:schemeClr>
                </a:solidFill>
              </a:rPr>
              <a:t>lo que/lo cual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animBg="1"/>
      <p:bldP spid="9" grpId="1"/>
      <p:bldP spid="10" grpId="0"/>
      <p:bldP spid="11" grpId="0" animBg="1"/>
      <p:bldP spid="12" grpId="0" animBg="1"/>
      <p:bldP spid="13" grpId="0"/>
      <p:bldP spid="14" grpId="0"/>
      <p:bldP spid="15" grpId="0"/>
      <p:bldP spid="16" grpId="0"/>
      <p:bldP spid="17" grpId="0"/>
      <p:bldP spid="18" grpId="0"/>
      <p:bldP spid="19" grpId="0"/>
      <p:bldP spid="2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1285860"/>
            <a:ext cx="8286808" cy="4643470"/>
          </a:xfrm>
        </p:spPr>
        <p:txBody>
          <a:bodyPr>
            <a:normAutofit fontScale="92500" lnSpcReduction="10000"/>
          </a:bodyPr>
          <a:lstStyle/>
          <a:p>
            <a:pPr>
              <a:buNone/>
            </a:pPr>
            <a:r>
              <a:rPr lang="es-ES" sz="1800" dirty="0" smtClean="0"/>
              <a:t>Durante su estancia en el árbol, ________ estuvo un total de más de 2</a:t>
            </a:r>
          </a:p>
          <a:p>
            <a:pPr marL="0" indent="0" algn="just">
              <a:buNone/>
            </a:pPr>
            <a:r>
              <a:rPr lang="es-ES" sz="1800" dirty="0" smtClean="0"/>
              <a:t>años y medio, tanto _____________ que la apoyaban como _________________ la</a:t>
            </a:r>
          </a:p>
          <a:p>
            <a:pPr marL="0" indent="0" algn="just">
              <a:buNone/>
            </a:pPr>
            <a:r>
              <a:rPr lang="es-ES" sz="1800" dirty="0" smtClean="0"/>
              <a:t>criticaban, se quedaron sorprendidos con su fortaleza. Julia tuvo que aprender rápidamente técnicas de supervivencia,  como la de que las ramas más flexibles resisten mejor el viento. Uno de los momentos más peligrosos fue el paso de un helicóptero al lado del árbol en ___________ ramas se encontraba esta mujer, ________________________________ provocó vientos de 64 Km/h.</a:t>
            </a:r>
          </a:p>
          <a:p>
            <a:pPr marL="0" indent="0" algn="just">
              <a:buNone/>
            </a:pPr>
            <a:r>
              <a:rPr lang="es-ES" sz="1800" dirty="0" smtClean="0"/>
              <a:t> El helicóptero pretendía obligarla a bajar, _______________________________________, </a:t>
            </a:r>
          </a:p>
          <a:p>
            <a:pPr marL="0" indent="0" algn="just">
              <a:buNone/>
            </a:pPr>
            <a:r>
              <a:rPr lang="es-ES" sz="1800" dirty="0" smtClean="0"/>
              <a:t>lejos de amedrentarla, la fortaleció. </a:t>
            </a:r>
          </a:p>
          <a:p>
            <a:pPr marL="0" indent="0" algn="just">
              <a:buNone/>
            </a:pPr>
            <a:endParaRPr lang="es-ES" sz="1000" dirty="0"/>
          </a:p>
          <a:p>
            <a:pPr marL="0" indent="0" algn="just">
              <a:buNone/>
            </a:pPr>
            <a:r>
              <a:rPr lang="es-ES" sz="1800" dirty="0" smtClean="0"/>
              <a:t>Desde un teléfono alimentado con energía solar, Julia se hizo</a:t>
            </a:r>
          </a:p>
          <a:p>
            <a:pPr marL="0" indent="0" algn="just">
              <a:buNone/>
            </a:pPr>
            <a:r>
              <a:rPr lang="es-ES" sz="1800" dirty="0" smtClean="0"/>
              <a:t>corresponsal de una cadena de televisión desde ________________</a:t>
            </a:r>
          </a:p>
          <a:p>
            <a:pPr marL="0" indent="0" algn="just">
              <a:buNone/>
            </a:pPr>
            <a:r>
              <a:rPr lang="es-ES" sz="1800" dirty="0" smtClean="0"/>
              <a:t>contó su increíble historia a _________________  quisiesen </a:t>
            </a:r>
          </a:p>
          <a:p>
            <a:pPr marL="0" indent="0" algn="just">
              <a:buNone/>
            </a:pPr>
            <a:r>
              <a:rPr lang="es-ES" sz="1800" dirty="0" smtClean="0"/>
              <a:t>escucharla.  Hasta que, por fin, pudo bajar a suelo firme. </a:t>
            </a:r>
          </a:p>
          <a:p>
            <a:pPr marL="0" indent="0" algn="just">
              <a:buNone/>
            </a:pPr>
            <a:endParaRPr lang="es-ES" sz="1000" dirty="0" smtClean="0"/>
          </a:p>
          <a:p>
            <a:pPr marL="0" indent="0" algn="just">
              <a:buNone/>
            </a:pPr>
            <a:r>
              <a:rPr lang="es-ES" sz="1800" dirty="0" smtClean="0"/>
              <a:t>________________ que  haya conseguido  sobrevivir en esta singular vivienda, Julia bajó de su árbol para celebrar la vida  con todos ________________________ la apoyaron.</a:t>
            </a:r>
          </a:p>
          <a:p>
            <a:pPr marL="0" indent="0" algn="just">
              <a:buNone/>
            </a:pPr>
            <a:endParaRPr lang="es-ES" sz="1800" dirty="0" smtClean="0"/>
          </a:p>
          <a:p>
            <a:pPr marL="0" indent="0" algn="just">
              <a:buNone/>
            </a:pPr>
            <a:endParaRPr lang="es-ES" sz="1800" dirty="0" smtClean="0"/>
          </a:p>
        </p:txBody>
      </p:sp>
      <p:sp>
        <p:nvSpPr>
          <p:cNvPr id="4" name="1 Título"/>
          <p:cNvSpPr>
            <a:spLocks noGrp="1"/>
          </p:cNvSpPr>
          <p:nvPr>
            <p:ph type="title"/>
          </p:nvPr>
        </p:nvSpPr>
        <p:spPr>
          <a:xfrm>
            <a:off x="457200" y="274638"/>
            <a:ext cx="8229600" cy="1143000"/>
          </a:xfrm>
        </p:spPr>
        <p:txBody>
          <a:bodyPr/>
          <a:lstStyle/>
          <a:p>
            <a:pPr algn="l"/>
            <a:r>
              <a:rPr lang="es-ES" dirty="0" smtClean="0"/>
              <a:t>Tema 2. </a:t>
            </a:r>
            <a:r>
              <a:rPr lang="es-ES" b="1" dirty="0" smtClean="0">
                <a:solidFill>
                  <a:srgbClr val="FFFFFF"/>
                </a:solidFill>
              </a:rPr>
              <a:t>Ciudades y pueblos</a:t>
            </a:r>
            <a:endParaRPr lang="es-ES" dirty="0"/>
          </a:p>
        </p:txBody>
      </p:sp>
      <p:pic>
        <p:nvPicPr>
          <p:cNvPr id="5" name="Picture 2"/>
          <p:cNvPicPr>
            <a:picLocks noChangeAspect="1" noChangeArrowheads="1"/>
          </p:cNvPicPr>
          <p:nvPr/>
        </p:nvPicPr>
        <p:blipFill>
          <a:blip r:embed="rId2"/>
          <a:srcRect/>
          <a:stretch>
            <a:fillRect/>
          </a:stretch>
        </p:blipFill>
        <p:spPr bwMode="auto">
          <a:xfrm>
            <a:off x="7143768" y="142852"/>
            <a:ext cx="1857388" cy="1361315"/>
          </a:xfrm>
          <a:prstGeom prst="rect">
            <a:avLst/>
          </a:prstGeom>
          <a:noFill/>
          <a:ln w="9525">
            <a:noFill/>
            <a:miter lim="800000"/>
            <a:headEnd/>
            <a:tailEnd/>
          </a:ln>
          <a:effectLst/>
        </p:spPr>
      </p:pic>
      <p:pic>
        <p:nvPicPr>
          <p:cNvPr id="6" name="5 Imagen" descr="Julia Butterfly y la secuoya Luna (9)"/>
          <p:cNvPicPr/>
          <p:nvPr/>
        </p:nvPicPr>
        <p:blipFill>
          <a:blip r:embed="rId3"/>
          <a:srcRect/>
          <a:stretch>
            <a:fillRect/>
          </a:stretch>
        </p:blipFill>
        <p:spPr bwMode="auto">
          <a:xfrm>
            <a:off x="6500826" y="3286124"/>
            <a:ext cx="2390072" cy="1785950"/>
          </a:xfrm>
          <a:prstGeom prst="rect">
            <a:avLst/>
          </a:prstGeom>
          <a:noFill/>
          <a:ln w="9525">
            <a:noFill/>
            <a:miter lim="800000"/>
            <a:headEnd/>
            <a:tailEnd/>
          </a:ln>
        </p:spPr>
      </p:pic>
      <p:sp>
        <p:nvSpPr>
          <p:cNvPr id="8" name="7 Rectángulo redondeado"/>
          <p:cNvSpPr/>
          <p:nvPr/>
        </p:nvSpPr>
        <p:spPr>
          <a:xfrm>
            <a:off x="3357554" y="1285860"/>
            <a:ext cx="857256" cy="28575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smtClean="0">
                <a:solidFill>
                  <a:schemeClr val="accent2">
                    <a:lumMod val="50000"/>
                  </a:schemeClr>
                </a:solidFill>
              </a:rPr>
              <a:t>donde</a:t>
            </a:r>
            <a:endParaRPr lang="es-ES" sz="1600" b="1" dirty="0">
              <a:solidFill>
                <a:schemeClr val="accent2">
                  <a:lumMod val="50000"/>
                </a:schemeClr>
              </a:solidFill>
            </a:endParaRPr>
          </a:p>
        </p:txBody>
      </p:sp>
      <p:sp>
        <p:nvSpPr>
          <p:cNvPr id="9" name="8 Rectángulo redondeado"/>
          <p:cNvSpPr/>
          <p:nvPr/>
        </p:nvSpPr>
        <p:spPr>
          <a:xfrm>
            <a:off x="2357422" y="1500174"/>
            <a:ext cx="1357322" cy="35719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smtClean="0">
                <a:solidFill>
                  <a:schemeClr val="accent2">
                    <a:lumMod val="50000"/>
                  </a:schemeClr>
                </a:solidFill>
              </a:rPr>
              <a:t>aquellos /los </a:t>
            </a:r>
          </a:p>
        </p:txBody>
      </p:sp>
      <p:sp>
        <p:nvSpPr>
          <p:cNvPr id="10" name="9 Rectángulo redondeado"/>
          <p:cNvSpPr/>
          <p:nvPr/>
        </p:nvSpPr>
        <p:spPr>
          <a:xfrm>
            <a:off x="5857884" y="1571612"/>
            <a:ext cx="1714512" cy="28575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smtClean="0">
                <a:solidFill>
                  <a:schemeClr val="accent2">
                    <a:lumMod val="50000"/>
                  </a:schemeClr>
                </a:solidFill>
              </a:rPr>
              <a:t>cuantos/quienes</a:t>
            </a:r>
          </a:p>
        </p:txBody>
      </p:sp>
      <p:sp>
        <p:nvSpPr>
          <p:cNvPr id="11" name="10 Rectángulo redondeado"/>
          <p:cNvSpPr/>
          <p:nvPr/>
        </p:nvSpPr>
        <p:spPr>
          <a:xfrm>
            <a:off x="571472" y="2571744"/>
            <a:ext cx="1143008" cy="28575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smtClean="0">
                <a:solidFill>
                  <a:schemeClr val="accent2">
                    <a:lumMod val="50000"/>
                  </a:schemeClr>
                </a:solidFill>
              </a:rPr>
              <a:t>cuyas</a:t>
            </a:r>
            <a:endParaRPr lang="es-ES" sz="1600" b="1" dirty="0">
              <a:solidFill>
                <a:schemeClr val="accent2">
                  <a:lumMod val="50000"/>
                </a:schemeClr>
              </a:solidFill>
            </a:endParaRPr>
          </a:p>
        </p:txBody>
      </p:sp>
      <p:sp>
        <p:nvSpPr>
          <p:cNvPr id="12" name="11 Rectángulo redondeado"/>
          <p:cNvSpPr/>
          <p:nvPr/>
        </p:nvSpPr>
        <p:spPr>
          <a:xfrm>
            <a:off x="5072034" y="2571744"/>
            <a:ext cx="4071966" cy="28575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smtClean="0">
                <a:solidFill>
                  <a:schemeClr val="accent2">
                    <a:lumMod val="50000"/>
                  </a:schemeClr>
                </a:solidFill>
              </a:rPr>
              <a:t>lo que/lo cual/algo que/cosa que/hecho que</a:t>
            </a:r>
          </a:p>
        </p:txBody>
      </p:sp>
      <p:sp>
        <p:nvSpPr>
          <p:cNvPr id="13" name="12 Rectángulo redondeado"/>
          <p:cNvSpPr/>
          <p:nvPr/>
        </p:nvSpPr>
        <p:spPr>
          <a:xfrm>
            <a:off x="4000496" y="2786058"/>
            <a:ext cx="4819976" cy="78581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smtClean="0">
                <a:solidFill>
                  <a:schemeClr val="accent2">
                    <a:lumMod val="50000"/>
                  </a:schemeClr>
                </a:solidFill>
              </a:rPr>
              <a:t>lo que/lo cual/cosa que/algo que/hecho que</a:t>
            </a:r>
          </a:p>
        </p:txBody>
      </p:sp>
      <p:sp>
        <p:nvSpPr>
          <p:cNvPr id="14" name="13 Rectángulo redondeado"/>
          <p:cNvSpPr/>
          <p:nvPr/>
        </p:nvSpPr>
        <p:spPr>
          <a:xfrm>
            <a:off x="4482892" y="4071942"/>
            <a:ext cx="2232248" cy="35719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smtClean="0">
                <a:solidFill>
                  <a:schemeClr val="accent2">
                    <a:lumMod val="50000"/>
                  </a:schemeClr>
                </a:solidFill>
              </a:rPr>
              <a:t>la que/la cual/donde</a:t>
            </a:r>
          </a:p>
        </p:txBody>
      </p:sp>
      <p:sp>
        <p:nvSpPr>
          <p:cNvPr id="15" name="14 Rectángulo redondeado"/>
          <p:cNvSpPr/>
          <p:nvPr/>
        </p:nvSpPr>
        <p:spPr>
          <a:xfrm>
            <a:off x="2928926" y="4357694"/>
            <a:ext cx="1928826" cy="28575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smtClean="0">
                <a:solidFill>
                  <a:schemeClr val="accent2">
                    <a:lumMod val="50000"/>
                  </a:schemeClr>
                </a:solidFill>
              </a:rPr>
              <a:t>los que/quienes</a:t>
            </a:r>
          </a:p>
        </p:txBody>
      </p:sp>
      <p:sp>
        <p:nvSpPr>
          <p:cNvPr id="16" name="15 Rectángulo redondeado"/>
          <p:cNvSpPr/>
          <p:nvPr/>
        </p:nvSpPr>
        <p:spPr>
          <a:xfrm>
            <a:off x="357158" y="5072074"/>
            <a:ext cx="1928826" cy="28575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smtClean="0">
                <a:solidFill>
                  <a:schemeClr val="accent2">
                    <a:lumMod val="50000"/>
                  </a:schemeClr>
                </a:solidFill>
              </a:rPr>
              <a:t>Comoquiera</a:t>
            </a:r>
            <a:endParaRPr lang="es-ES" sz="1600" b="1" dirty="0">
              <a:solidFill>
                <a:schemeClr val="accent2">
                  <a:lumMod val="50000"/>
                </a:schemeClr>
              </a:solidFill>
            </a:endParaRPr>
          </a:p>
        </p:txBody>
      </p:sp>
      <p:sp>
        <p:nvSpPr>
          <p:cNvPr id="17" name="16 Rectángulo redondeado"/>
          <p:cNvSpPr/>
          <p:nvPr/>
        </p:nvSpPr>
        <p:spPr>
          <a:xfrm>
            <a:off x="3857620" y="5286388"/>
            <a:ext cx="2857520" cy="28575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smtClean="0">
                <a:solidFill>
                  <a:schemeClr val="accent2">
                    <a:lumMod val="50000"/>
                  </a:schemeClr>
                </a:solidFill>
              </a:rPr>
              <a:t>los que/cuantos/aquellos que</a:t>
            </a:r>
            <a:endParaRPr lang="es-ES" sz="1600" b="1" dirty="0">
              <a:solidFill>
                <a:schemeClr val="accent2">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14" grpId="0"/>
      <p:bldP spid="15" grpId="0"/>
      <p:bldP spid="16"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ES" dirty="0" smtClean="0"/>
              <a:t>Tema 2. </a:t>
            </a:r>
            <a:r>
              <a:rPr lang="es-ES" b="1" dirty="0" smtClean="0">
                <a:solidFill>
                  <a:srgbClr val="FFFFFF"/>
                </a:solidFill>
              </a:rPr>
              <a:t>Ciudades y pueblos</a:t>
            </a:r>
            <a:endParaRPr lang="es-ES" dirty="0"/>
          </a:p>
        </p:txBody>
      </p:sp>
      <p:sp>
        <p:nvSpPr>
          <p:cNvPr id="3" name="2 Marcador de contenido"/>
          <p:cNvSpPr>
            <a:spLocks noGrp="1"/>
          </p:cNvSpPr>
          <p:nvPr>
            <p:ph idx="1"/>
          </p:nvPr>
        </p:nvSpPr>
        <p:spPr>
          <a:xfrm>
            <a:off x="457200" y="1285860"/>
            <a:ext cx="8229600" cy="5357850"/>
          </a:xfrm>
        </p:spPr>
        <p:txBody>
          <a:bodyPr/>
          <a:lstStyle/>
          <a:p>
            <a:pPr algn="just">
              <a:buNone/>
            </a:pPr>
            <a:r>
              <a:rPr lang="es-ES" sz="2800" dirty="0" smtClean="0"/>
              <a:t>Los pronombres relativos permiten estable-</a:t>
            </a:r>
          </a:p>
          <a:p>
            <a:pPr marL="0" indent="0" algn="just">
              <a:spcBef>
                <a:spcPts val="0"/>
              </a:spcBef>
              <a:buNone/>
            </a:pPr>
            <a:r>
              <a:rPr lang="es-ES" sz="2800" dirty="0" err="1" smtClean="0"/>
              <a:t>cer</a:t>
            </a:r>
            <a:r>
              <a:rPr lang="es-ES" sz="2800" dirty="0" smtClean="0"/>
              <a:t> una relación entre dos ideas y una misma palabra, evitando la repetición de la misma y la formación de dos oraciones.</a:t>
            </a:r>
          </a:p>
          <a:p>
            <a:pPr marL="0" indent="0" algn="just">
              <a:spcBef>
                <a:spcPts val="0"/>
              </a:spcBef>
              <a:buNone/>
            </a:pPr>
            <a:endParaRPr lang="es-ES" dirty="0" smtClean="0"/>
          </a:p>
          <a:p>
            <a:pPr marL="0" indent="0" algn="just">
              <a:spcBef>
                <a:spcPts val="0"/>
              </a:spcBef>
              <a:buNone/>
            </a:pPr>
            <a:endParaRPr lang="es-ES" dirty="0" smtClean="0"/>
          </a:p>
          <a:p>
            <a:pPr marL="0" indent="0" algn="just">
              <a:spcBef>
                <a:spcPts val="0"/>
              </a:spcBef>
              <a:buNone/>
            </a:pPr>
            <a:endParaRPr lang="es-ES" sz="2800" dirty="0" smtClean="0"/>
          </a:p>
        </p:txBody>
      </p:sp>
      <p:pic>
        <p:nvPicPr>
          <p:cNvPr id="4" name="Picture 2"/>
          <p:cNvPicPr>
            <a:picLocks noChangeAspect="1" noChangeArrowheads="1"/>
          </p:cNvPicPr>
          <p:nvPr/>
        </p:nvPicPr>
        <p:blipFill>
          <a:blip r:embed="rId2"/>
          <a:srcRect/>
          <a:stretch>
            <a:fillRect/>
          </a:stretch>
        </p:blipFill>
        <p:spPr bwMode="auto">
          <a:xfrm>
            <a:off x="7000892" y="285728"/>
            <a:ext cx="2000264" cy="1466032"/>
          </a:xfrm>
          <a:prstGeom prst="rect">
            <a:avLst/>
          </a:prstGeom>
          <a:noFill/>
          <a:ln w="9525">
            <a:noFill/>
            <a:miter lim="800000"/>
            <a:headEnd/>
            <a:tailEnd/>
          </a:ln>
          <a:effectLst/>
        </p:spPr>
      </p:pic>
      <p:sp>
        <p:nvSpPr>
          <p:cNvPr id="5" name="4 CuadroTexto"/>
          <p:cNvSpPr txBox="1"/>
          <p:nvPr/>
        </p:nvSpPr>
        <p:spPr>
          <a:xfrm>
            <a:off x="428596" y="3071810"/>
            <a:ext cx="8143932" cy="338554"/>
          </a:xfrm>
          <a:prstGeom prst="rect">
            <a:avLst/>
          </a:prstGeom>
          <a:solidFill>
            <a:schemeClr val="accent1">
              <a:lumMod val="75000"/>
            </a:schemeClr>
          </a:solidFill>
          <a:ln>
            <a:noFill/>
          </a:ln>
        </p:spPr>
        <p:txBody>
          <a:bodyPr wrap="square" rtlCol="0">
            <a:spAutoFit/>
          </a:bodyPr>
          <a:lstStyle/>
          <a:p>
            <a:r>
              <a:rPr lang="es-ES" sz="1600" i="1" dirty="0" smtClean="0">
                <a:solidFill>
                  <a:srgbClr val="FFFFFF"/>
                </a:solidFill>
                <a:latin typeface="Bookman Old Style" pitchFamily="18" charset="0"/>
                <a:cs typeface="Arabic Typesetting" pitchFamily="66" charset="-78"/>
              </a:rPr>
              <a:t>Los árboles</a:t>
            </a:r>
            <a:r>
              <a:rPr lang="es-ES" sz="1600" i="1" dirty="0" smtClean="0">
                <a:latin typeface="Bookman Old Style" pitchFamily="18" charset="0"/>
                <a:cs typeface="Arabic Typesetting" pitchFamily="66" charset="-78"/>
              </a:rPr>
              <a:t>, </a:t>
            </a:r>
            <a:r>
              <a:rPr lang="es-ES" sz="1600" b="1" i="1" dirty="0" smtClean="0">
                <a:solidFill>
                  <a:srgbClr val="003300"/>
                </a:solidFill>
                <a:latin typeface="Bookman Old Style" pitchFamily="18" charset="0"/>
                <a:cs typeface="Arabic Typesetting" pitchFamily="66" charset="-78"/>
              </a:rPr>
              <a:t>que</a:t>
            </a:r>
            <a:r>
              <a:rPr lang="es-ES" sz="1600" i="1" dirty="0" smtClean="0">
                <a:latin typeface="Bookman Old Style" pitchFamily="18" charset="0"/>
                <a:cs typeface="Arabic Typesetting" pitchFamily="66" charset="-78"/>
              </a:rPr>
              <a:t> sirven de vivienda a numerosos animales, han de ser protegidos </a:t>
            </a:r>
          </a:p>
        </p:txBody>
      </p:sp>
      <p:sp>
        <p:nvSpPr>
          <p:cNvPr id="6" name="5 CuadroTexto"/>
          <p:cNvSpPr txBox="1"/>
          <p:nvPr/>
        </p:nvSpPr>
        <p:spPr>
          <a:xfrm>
            <a:off x="1000100" y="3786190"/>
            <a:ext cx="1357322" cy="338554"/>
          </a:xfrm>
          <a:prstGeom prst="rect">
            <a:avLst/>
          </a:prstGeom>
          <a:solidFill>
            <a:schemeClr val="accent1">
              <a:lumMod val="75000"/>
            </a:schemeClr>
          </a:solidFill>
          <a:ln>
            <a:noFill/>
          </a:ln>
        </p:spPr>
        <p:txBody>
          <a:bodyPr wrap="square" rtlCol="0">
            <a:spAutoFit/>
          </a:bodyPr>
          <a:lstStyle/>
          <a:p>
            <a:r>
              <a:rPr lang="es-ES" sz="1600" i="1" dirty="0" smtClean="0">
                <a:solidFill>
                  <a:srgbClr val="FFFFFF"/>
                </a:solidFill>
                <a:latin typeface="Bookman Old Style" pitchFamily="18" charset="0"/>
                <a:cs typeface="Arabic Typesetting" pitchFamily="66" charset="-78"/>
              </a:rPr>
              <a:t>Los árboles</a:t>
            </a:r>
            <a:r>
              <a:rPr lang="es-ES" sz="1600" i="1" dirty="0" smtClean="0">
                <a:latin typeface="Bookman Old Style" pitchFamily="18" charset="0"/>
                <a:cs typeface="Arabic Typesetting" pitchFamily="66" charset="-78"/>
              </a:rPr>
              <a:t> </a:t>
            </a:r>
          </a:p>
        </p:txBody>
      </p:sp>
      <p:sp>
        <p:nvSpPr>
          <p:cNvPr id="7" name="6 CuadroTexto"/>
          <p:cNvSpPr txBox="1"/>
          <p:nvPr/>
        </p:nvSpPr>
        <p:spPr>
          <a:xfrm>
            <a:off x="2928926" y="3571876"/>
            <a:ext cx="2357454" cy="338554"/>
          </a:xfrm>
          <a:prstGeom prst="rect">
            <a:avLst/>
          </a:prstGeom>
          <a:solidFill>
            <a:schemeClr val="accent1">
              <a:lumMod val="75000"/>
            </a:schemeClr>
          </a:solidFill>
          <a:ln>
            <a:noFill/>
          </a:ln>
        </p:spPr>
        <p:txBody>
          <a:bodyPr wrap="square" rtlCol="0">
            <a:spAutoFit/>
          </a:bodyPr>
          <a:lstStyle/>
          <a:p>
            <a:r>
              <a:rPr lang="es-ES" sz="1600" i="1" dirty="0" smtClean="0">
                <a:latin typeface="Bookman Old Style" pitchFamily="18" charset="0"/>
                <a:cs typeface="Arabic Typesetting" pitchFamily="66" charset="-78"/>
              </a:rPr>
              <a:t>han de ser protegidos</a:t>
            </a:r>
          </a:p>
        </p:txBody>
      </p:sp>
      <p:sp>
        <p:nvSpPr>
          <p:cNvPr id="8" name="7 CuadroTexto"/>
          <p:cNvSpPr txBox="1"/>
          <p:nvPr/>
        </p:nvSpPr>
        <p:spPr>
          <a:xfrm>
            <a:off x="2928926" y="4071942"/>
            <a:ext cx="3929090" cy="338554"/>
          </a:xfrm>
          <a:prstGeom prst="rect">
            <a:avLst/>
          </a:prstGeom>
          <a:solidFill>
            <a:schemeClr val="accent1">
              <a:lumMod val="75000"/>
            </a:schemeClr>
          </a:solidFill>
          <a:ln>
            <a:noFill/>
          </a:ln>
        </p:spPr>
        <p:txBody>
          <a:bodyPr wrap="square" rtlCol="0">
            <a:spAutoFit/>
          </a:bodyPr>
          <a:lstStyle/>
          <a:p>
            <a:r>
              <a:rPr lang="es-ES" sz="1600" i="1" dirty="0" smtClean="0">
                <a:latin typeface="Bookman Old Style" pitchFamily="18" charset="0"/>
                <a:cs typeface="Arabic Typesetting" pitchFamily="66" charset="-78"/>
              </a:rPr>
              <a:t>sirven de vivienda a muchos animales </a:t>
            </a:r>
          </a:p>
        </p:txBody>
      </p:sp>
      <p:cxnSp>
        <p:nvCxnSpPr>
          <p:cNvPr id="10" name="9 Conector recto de flecha"/>
          <p:cNvCxnSpPr>
            <a:stCxn id="6" idx="3"/>
            <a:endCxn id="7" idx="1"/>
          </p:cNvCxnSpPr>
          <p:nvPr/>
        </p:nvCxnSpPr>
        <p:spPr>
          <a:xfrm flipV="1">
            <a:off x="2357422" y="3741153"/>
            <a:ext cx="571504" cy="21431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10 Conector recto de flecha"/>
          <p:cNvCxnSpPr>
            <a:stCxn id="6" idx="3"/>
            <a:endCxn id="8" idx="1"/>
          </p:cNvCxnSpPr>
          <p:nvPr/>
        </p:nvCxnSpPr>
        <p:spPr>
          <a:xfrm>
            <a:off x="2357422" y="3955467"/>
            <a:ext cx="571504" cy="28575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19 CuadroTexto"/>
          <p:cNvSpPr txBox="1"/>
          <p:nvPr/>
        </p:nvSpPr>
        <p:spPr>
          <a:xfrm>
            <a:off x="500034" y="5357826"/>
            <a:ext cx="7072362" cy="338554"/>
          </a:xfrm>
          <a:prstGeom prst="rect">
            <a:avLst/>
          </a:prstGeom>
          <a:solidFill>
            <a:schemeClr val="accent1">
              <a:lumMod val="75000"/>
            </a:schemeClr>
          </a:solidFill>
          <a:ln>
            <a:noFill/>
          </a:ln>
        </p:spPr>
        <p:txBody>
          <a:bodyPr wrap="square" rtlCol="0">
            <a:spAutoFit/>
          </a:bodyPr>
          <a:lstStyle/>
          <a:p>
            <a:r>
              <a:rPr lang="es-ES" sz="1600" b="1" i="1" dirty="0" smtClean="0">
                <a:solidFill>
                  <a:srgbClr val="003300"/>
                </a:solidFill>
                <a:latin typeface="Bookman Old Style" pitchFamily="18" charset="0"/>
                <a:cs typeface="Arabic Typesetting" pitchFamily="66" charset="-78"/>
              </a:rPr>
              <a:t>Quien</a:t>
            </a:r>
            <a:r>
              <a:rPr lang="es-ES" sz="1600" i="1" dirty="0" smtClean="0">
                <a:solidFill>
                  <a:srgbClr val="FFFFFF"/>
                </a:solidFill>
                <a:latin typeface="Bookman Old Style" pitchFamily="18" charset="0"/>
                <a:cs typeface="Arabic Typesetting" pitchFamily="66" charset="-78"/>
              </a:rPr>
              <a:t> </a:t>
            </a:r>
            <a:r>
              <a:rPr lang="es-ES" sz="1600" i="1" dirty="0" smtClean="0">
                <a:latin typeface="Bookman Old Style" pitchFamily="18" charset="0"/>
                <a:cs typeface="Arabic Typesetting" pitchFamily="66" charset="-78"/>
              </a:rPr>
              <a:t>tenga algo que alegar, que hable ahora o calle para siempre.</a:t>
            </a:r>
          </a:p>
        </p:txBody>
      </p:sp>
      <p:sp>
        <p:nvSpPr>
          <p:cNvPr id="29" name="28 CuadroTexto"/>
          <p:cNvSpPr txBox="1"/>
          <p:nvPr/>
        </p:nvSpPr>
        <p:spPr>
          <a:xfrm>
            <a:off x="928662" y="5929330"/>
            <a:ext cx="2428892" cy="338554"/>
          </a:xfrm>
          <a:prstGeom prst="rect">
            <a:avLst/>
          </a:prstGeom>
          <a:solidFill>
            <a:schemeClr val="accent1">
              <a:lumMod val="75000"/>
            </a:schemeClr>
          </a:solidFill>
          <a:ln>
            <a:noFill/>
          </a:ln>
        </p:spPr>
        <p:txBody>
          <a:bodyPr wrap="square" rtlCol="0">
            <a:spAutoFit/>
          </a:bodyPr>
          <a:lstStyle/>
          <a:p>
            <a:r>
              <a:rPr lang="es-ES" sz="1600" b="1" i="1" dirty="0" smtClean="0">
                <a:solidFill>
                  <a:srgbClr val="003300"/>
                </a:solidFill>
                <a:latin typeface="Bookman Old Style" pitchFamily="18" charset="0"/>
                <a:cs typeface="Arabic Typesetting" pitchFamily="66" charset="-78"/>
              </a:rPr>
              <a:t>Quien</a:t>
            </a:r>
            <a:r>
              <a:rPr lang="es-ES" sz="1600" b="1" i="1" dirty="0" smtClean="0">
                <a:solidFill>
                  <a:srgbClr val="FFFFFF"/>
                </a:solidFill>
                <a:latin typeface="Bookman Old Style" pitchFamily="18" charset="0"/>
                <a:cs typeface="Arabic Typesetting" pitchFamily="66" charset="-78"/>
              </a:rPr>
              <a:t>  </a:t>
            </a:r>
            <a:r>
              <a:rPr lang="es-ES" sz="1600" b="1" i="1" dirty="0" smtClean="0">
                <a:latin typeface="Bookman Old Style" pitchFamily="18" charset="0"/>
                <a:cs typeface="Arabic Typesetting" pitchFamily="66" charset="-78"/>
              </a:rPr>
              <a:t>=</a:t>
            </a:r>
            <a:r>
              <a:rPr lang="es-ES" sz="1600" b="1" i="1" dirty="0" smtClean="0">
                <a:solidFill>
                  <a:srgbClr val="FFFFFF"/>
                </a:solidFill>
                <a:latin typeface="Bookman Old Style" pitchFamily="18" charset="0"/>
                <a:cs typeface="Arabic Typesetting" pitchFamily="66" charset="-78"/>
              </a:rPr>
              <a:t> La  persona </a:t>
            </a:r>
            <a:r>
              <a:rPr lang="es-ES" sz="1600" b="1" i="1" dirty="0" smtClean="0">
                <a:solidFill>
                  <a:srgbClr val="003300"/>
                </a:solidFill>
                <a:latin typeface="Bookman Old Style" pitchFamily="18" charset="0"/>
                <a:cs typeface="Arabic Typesetting" pitchFamily="66" charset="-78"/>
              </a:rPr>
              <a:t> </a:t>
            </a:r>
          </a:p>
        </p:txBody>
      </p:sp>
      <p:sp>
        <p:nvSpPr>
          <p:cNvPr id="30" name="29 CuadroTexto"/>
          <p:cNvSpPr txBox="1"/>
          <p:nvPr/>
        </p:nvSpPr>
        <p:spPr>
          <a:xfrm>
            <a:off x="4071934" y="5786454"/>
            <a:ext cx="2214578" cy="338554"/>
          </a:xfrm>
          <a:prstGeom prst="rect">
            <a:avLst/>
          </a:prstGeom>
          <a:solidFill>
            <a:schemeClr val="accent1">
              <a:lumMod val="75000"/>
            </a:schemeClr>
          </a:solidFill>
          <a:ln>
            <a:noFill/>
          </a:ln>
        </p:spPr>
        <p:txBody>
          <a:bodyPr wrap="square" rtlCol="0">
            <a:spAutoFit/>
          </a:bodyPr>
          <a:lstStyle/>
          <a:p>
            <a:r>
              <a:rPr lang="es-ES" sz="1600" i="1" dirty="0" smtClean="0">
                <a:latin typeface="Bookman Old Style" pitchFamily="18" charset="0"/>
                <a:cs typeface="Arabic Typesetting" pitchFamily="66" charset="-78"/>
              </a:rPr>
              <a:t>tiene algo que alegar</a:t>
            </a:r>
          </a:p>
        </p:txBody>
      </p:sp>
      <p:sp>
        <p:nvSpPr>
          <p:cNvPr id="31" name="30 CuadroTexto"/>
          <p:cNvSpPr txBox="1"/>
          <p:nvPr/>
        </p:nvSpPr>
        <p:spPr>
          <a:xfrm>
            <a:off x="4071934" y="6286520"/>
            <a:ext cx="3714776" cy="338554"/>
          </a:xfrm>
          <a:prstGeom prst="rect">
            <a:avLst/>
          </a:prstGeom>
          <a:solidFill>
            <a:schemeClr val="accent1">
              <a:lumMod val="75000"/>
            </a:schemeClr>
          </a:solidFill>
          <a:ln>
            <a:noFill/>
          </a:ln>
        </p:spPr>
        <p:txBody>
          <a:bodyPr wrap="square" rtlCol="0">
            <a:spAutoFit/>
          </a:bodyPr>
          <a:lstStyle/>
          <a:p>
            <a:r>
              <a:rPr lang="es-ES" sz="1600" i="1" dirty="0" smtClean="0">
                <a:latin typeface="Bookman Old Style" pitchFamily="18" charset="0"/>
                <a:cs typeface="Arabic Typesetting" pitchFamily="66" charset="-78"/>
              </a:rPr>
              <a:t>puede hablar o callar para siempre</a:t>
            </a:r>
          </a:p>
        </p:txBody>
      </p:sp>
      <p:cxnSp>
        <p:nvCxnSpPr>
          <p:cNvPr id="32" name="31 Conector recto de flecha"/>
          <p:cNvCxnSpPr>
            <a:endCxn id="30" idx="1"/>
          </p:cNvCxnSpPr>
          <p:nvPr/>
        </p:nvCxnSpPr>
        <p:spPr>
          <a:xfrm flipV="1">
            <a:off x="3357554" y="5955731"/>
            <a:ext cx="714380" cy="18791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33 Conector recto de flecha"/>
          <p:cNvCxnSpPr>
            <a:endCxn id="31" idx="1"/>
          </p:cNvCxnSpPr>
          <p:nvPr/>
        </p:nvCxnSpPr>
        <p:spPr>
          <a:xfrm>
            <a:off x="3357554" y="6143644"/>
            <a:ext cx="714380" cy="31215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4" name="43 Rectángulo"/>
          <p:cNvSpPr/>
          <p:nvPr/>
        </p:nvSpPr>
        <p:spPr>
          <a:xfrm>
            <a:off x="571472" y="4500570"/>
            <a:ext cx="8001056" cy="714380"/>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2800" dirty="0" smtClean="0">
                <a:solidFill>
                  <a:schemeClr val="tx1"/>
                </a:solidFill>
              </a:rPr>
              <a:t>A veces, no es necesario explicitar esa palabra, porque se sobreentiende.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4"/>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20" grpId="1" animBg="1"/>
      <p:bldP spid="29" grpId="0" animBg="1"/>
      <p:bldP spid="30" grpId="0" animBg="1"/>
      <p:bldP spid="31" grpId="0" animBg="1"/>
      <p:bldP spid="4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ES" dirty="0" smtClean="0"/>
              <a:t>Tema 2. </a:t>
            </a:r>
            <a:r>
              <a:rPr lang="es-ES" b="1" dirty="0" smtClean="0">
                <a:solidFill>
                  <a:srgbClr val="FFFFFF"/>
                </a:solidFill>
              </a:rPr>
              <a:t>Ciudades y pueblos</a:t>
            </a:r>
            <a:endParaRPr lang="es-ES" dirty="0"/>
          </a:p>
        </p:txBody>
      </p:sp>
      <p:pic>
        <p:nvPicPr>
          <p:cNvPr id="4" name="Picture 2"/>
          <p:cNvPicPr>
            <a:picLocks noChangeAspect="1" noChangeArrowheads="1"/>
          </p:cNvPicPr>
          <p:nvPr/>
        </p:nvPicPr>
        <p:blipFill>
          <a:blip r:embed="rId2"/>
          <a:srcRect/>
          <a:stretch>
            <a:fillRect/>
          </a:stretch>
        </p:blipFill>
        <p:spPr bwMode="auto">
          <a:xfrm>
            <a:off x="7000892" y="142852"/>
            <a:ext cx="2000264" cy="1466032"/>
          </a:xfrm>
          <a:prstGeom prst="rect">
            <a:avLst/>
          </a:prstGeom>
          <a:noFill/>
          <a:ln w="9525">
            <a:noFill/>
            <a:miter lim="800000"/>
            <a:headEnd/>
            <a:tailEnd/>
          </a:ln>
          <a:effectLst/>
        </p:spPr>
      </p:pic>
      <p:sp>
        <p:nvSpPr>
          <p:cNvPr id="5" name="4 Marcador de contenido"/>
          <p:cNvSpPr>
            <a:spLocks noGrp="1"/>
          </p:cNvSpPr>
          <p:nvPr>
            <p:ph idx="1"/>
          </p:nvPr>
        </p:nvSpPr>
        <p:spPr>
          <a:xfrm rot="20997888">
            <a:off x="21736" y="1843690"/>
            <a:ext cx="2342822" cy="4551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buNone/>
            </a:pPr>
            <a:r>
              <a:rPr lang="es-ES" sz="1800" b="1" dirty="0" smtClean="0">
                <a:solidFill>
                  <a:srgbClr val="C00000"/>
                </a:solidFill>
              </a:rPr>
              <a:t>Quien/quienes</a:t>
            </a:r>
            <a:endParaRPr lang="es-ES" sz="1800" b="1" dirty="0">
              <a:solidFill>
                <a:srgbClr val="C00000"/>
              </a:solidFill>
            </a:endParaRPr>
          </a:p>
        </p:txBody>
      </p:sp>
      <p:sp>
        <p:nvSpPr>
          <p:cNvPr id="6" name="5 CuadroTexto"/>
          <p:cNvSpPr txBox="1"/>
          <p:nvPr/>
        </p:nvSpPr>
        <p:spPr>
          <a:xfrm>
            <a:off x="642910" y="1214422"/>
            <a:ext cx="8143932" cy="584775"/>
          </a:xfrm>
          <a:prstGeom prst="rect">
            <a:avLst/>
          </a:prstGeom>
          <a:noFill/>
        </p:spPr>
        <p:txBody>
          <a:bodyPr wrap="square" rtlCol="0">
            <a:spAutoFit/>
          </a:bodyPr>
          <a:lstStyle/>
          <a:p>
            <a:r>
              <a:rPr lang="es-ES" sz="1600" dirty="0" smtClean="0"/>
              <a:t>Vamos a hacer un repaso de los pronombres estudiados en </a:t>
            </a:r>
            <a:r>
              <a:rPr lang="es-ES" sz="1600" i="1" dirty="0" smtClean="0"/>
              <a:t>Tema a tema </a:t>
            </a:r>
          </a:p>
          <a:p>
            <a:r>
              <a:rPr lang="es-ES" sz="1600" dirty="0" smtClean="0"/>
              <a:t>B1 y B2. </a:t>
            </a:r>
          </a:p>
        </p:txBody>
      </p:sp>
      <p:sp>
        <p:nvSpPr>
          <p:cNvPr id="7" name="6 CuadroTexto"/>
          <p:cNvSpPr txBox="1"/>
          <p:nvPr/>
        </p:nvSpPr>
        <p:spPr>
          <a:xfrm>
            <a:off x="857224" y="2143116"/>
            <a:ext cx="7500990" cy="1077218"/>
          </a:xfrm>
          <a:prstGeom prst="rect">
            <a:avLst/>
          </a:prstGeom>
          <a:noFill/>
        </p:spPr>
        <p:txBody>
          <a:bodyPr wrap="square" rtlCol="0">
            <a:spAutoFit/>
          </a:bodyPr>
          <a:lstStyle/>
          <a:p>
            <a:pPr>
              <a:buFont typeface="Arial" pitchFamily="34" charset="0"/>
              <a:buChar char="•"/>
            </a:pPr>
            <a:r>
              <a:rPr lang="es-ES" sz="1600" dirty="0" smtClean="0"/>
              <a:t>Se utiliza solo con personas</a:t>
            </a:r>
          </a:p>
          <a:p>
            <a:pPr>
              <a:buFont typeface="Arial" pitchFamily="34" charset="0"/>
              <a:buChar char="•"/>
            </a:pPr>
            <a:r>
              <a:rPr lang="es-ES" sz="1600" dirty="0" smtClean="0"/>
              <a:t> Puede usarse sin antecedente (como sujeto) o con antecedente</a:t>
            </a:r>
          </a:p>
          <a:p>
            <a:pPr>
              <a:buFont typeface="Arial" pitchFamily="34" charset="0"/>
              <a:buChar char="•"/>
            </a:pPr>
            <a:r>
              <a:rPr lang="es-ES" sz="1600" dirty="0" smtClean="0"/>
              <a:t> Con  antecedente, nunca puede ir sin preposición</a:t>
            </a:r>
          </a:p>
          <a:p>
            <a:pPr>
              <a:buFont typeface="Arial" pitchFamily="34" charset="0"/>
              <a:buChar char="•"/>
            </a:pPr>
            <a:r>
              <a:rPr lang="es-ES" sz="1600" dirty="0" smtClean="0"/>
              <a:t> Es bastante formal</a:t>
            </a:r>
            <a:endParaRPr lang="es-ES" sz="1600" dirty="0"/>
          </a:p>
        </p:txBody>
      </p:sp>
      <p:sp>
        <p:nvSpPr>
          <p:cNvPr id="9" name="8 CuadroTexto"/>
          <p:cNvSpPr txBox="1"/>
          <p:nvPr/>
        </p:nvSpPr>
        <p:spPr>
          <a:xfrm>
            <a:off x="714348" y="3286124"/>
            <a:ext cx="5786478" cy="338554"/>
          </a:xfrm>
          <a:prstGeom prst="rect">
            <a:avLst/>
          </a:prstGeom>
          <a:solidFill>
            <a:schemeClr val="accent1">
              <a:lumMod val="75000"/>
            </a:schemeClr>
          </a:solidFill>
          <a:ln>
            <a:noFill/>
          </a:ln>
        </p:spPr>
        <p:txBody>
          <a:bodyPr wrap="square" rtlCol="0">
            <a:spAutoFit/>
          </a:bodyPr>
          <a:lstStyle/>
          <a:p>
            <a:r>
              <a:rPr lang="es-ES" sz="1600" b="1" i="1" dirty="0" smtClean="0">
                <a:solidFill>
                  <a:srgbClr val="003300"/>
                </a:solidFill>
                <a:latin typeface="Bookman Old Style" pitchFamily="18" charset="0"/>
                <a:cs typeface="Arabic Typesetting" pitchFamily="66" charset="-78"/>
              </a:rPr>
              <a:t>Quienes</a:t>
            </a:r>
            <a:r>
              <a:rPr lang="es-ES" sz="1600" i="1" dirty="0" smtClean="0">
                <a:latin typeface="Bookman Old Style" pitchFamily="18" charset="0"/>
                <a:cs typeface="Arabic Typesetting" pitchFamily="66" charset="-78"/>
              </a:rPr>
              <a:t> vengan a mi casa, serán bien recibidos. </a:t>
            </a:r>
          </a:p>
        </p:txBody>
      </p:sp>
      <p:sp>
        <p:nvSpPr>
          <p:cNvPr id="10" name="9 CuadroTexto"/>
          <p:cNvSpPr txBox="1"/>
          <p:nvPr/>
        </p:nvSpPr>
        <p:spPr>
          <a:xfrm>
            <a:off x="714348" y="3714752"/>
            <a:ext cx="6858048" cy="338554"/>
          </a:xfrm>
          <a:prstGeom prst="rect">
            <a:avLst/>
          </a:prstGeom>
          <a:solidFill>
            <a:schemeClr val="accent1">
              <a:lumMod val="75000"/>
            </a:schemeClr>
          </a:solidFill>
          <a:ln>
            <a:noFill/>
          </a:ln>
        </p:spPr>
        <p:txBody>
          <a:bodyPr wrap="square" rtlCol="0">
            <a:spAutoFit/>
          </a:bodyPr>
          <a:lstStyle/>
          <a:p>
            <a:r>
              <a:rPr lang="es-ES" sz="1600" i="1" dirty="0" smtClean="0">
                <a:solidFill>
                  <a:srgbClr val="FFFFFF"/>
                </a:solidFill>
                <a:latin typeface="Bookman Old Style" pitchFamily="18" charset="0"/>
                <a:cs typeface="Arabic Typesetting" pitchFamily="66" charset="-78"/>
              </a:rPr>
              <a:t>Las personas </a:t>
            </a:r>
            <a:r>
              <a:rPr lang="es-ES" sz="1600" b="1" i="1" dirty="0" smtClean="0">
                <a:solidFill>
                  <a:srgbClr val="003300"/>
                </a:solidFill>
                <a:latin typeface="Bookman Old Style" pitchFamily="18" charset="0"/>
                <a:cs typeface="Arabic Typesetting" pitchFamily="66" charset="-78"/>
              </a:rPr>
              <a:t>a quienes </a:t>
            </a:r>
            <a:r>
              <a:rPr lang="es-ES" sz="1600" i="1" dirty="0" smtClean="0">
                <a:latin typeface="Bookman Old Style" pitchFamily="18" charset="0"/>
                <a:cs typeface="Arabic Typesetting" pitchFamily="66" charset="-78"/>
              </a:rPr>
              <a:t>avaló, pagaron el préstamo puntualmente. </a:t>
            </a:r>
          </a:p>
        </p:txBody>
      </p:sp>
      <p:sp>
        <p:nvSpPr>
          <p:cNvPr id="16" name="4 Marcador de contenido"/>
          <p:cNvSpPr txBox="1">
            <a:spLocks/>
          </p:cNvSpPr>
          <p:nvPr/>
        </p:nvSpPr>
        <p:spPr>
          <a:xfrm rot="20997888">
            <a:off x="457424" y="4191813"/>
            <a:ext cx="1415798" cy="4551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92500" lnSpcReduction="20000"/>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es-ES" b="1" dirty="0" smtClean="0">
                <a:solidFill>
                  <a:srgbClr val="C00000"/>
                </a:solidFill>
              </a:rPr>
              <a:t>Donde</a:t>
            </a:r>
            <a:endParaRPr kumimoji="0" lang="es-ES" sz="1800" b="1" i="0" u="none" strike="noStrike" kern="1200" cap="none" spc="0" normalizeH="0" baseline="0" noProof="0" dirty="0">
              <a:ln>
                <a:noFill/>
              </a:ln>
              <a:solidFill>
                <a:srgbClr val="C00000"/>
              </a:solidFill>
              <a:effectLst/>
              <a:uLnTx/>
              <a:uFillTx/>
              <a:latin typeface="+mn-lt"/>
              <a:ea typeface="+mn-ea"/>
              <a:cs typeface="+mn-cs"/>
            </a:endParaRPr>
          </a:p>
        </p:txBody>
      </p:sp>
      <p:sp>
        <p:nvSpPr>
          <p:cNvPr id="17" name="16 CuadroTexto"/>
          <p:cNvSpPr txBox="1"/>
          <p:nvPr/>
        </p:nvSpPr>
        <p:spPr>
          <a:xfrm>
            <a:off x="928662" y="4500570"/>
            <a:ext cx="7929618" cy="1077218"/>
          </a:xfrm>
          <a:prstGeom prst="rect">
            <a:avLst/>
          </a:prstGeom>
          <a:noFill/>
        </p:spPr>
        <p:txBody>
          <a:bodyPr wrap="square" rtlCol="0">
            <a:spAutoFit/>
          </a:bodyPr>
          <a:lstStyle/>
          <a:p>
            <a:pPr>
              <a:buFont typeface="Arial" pitchFamily="34" charset="0"/>
              <a:buChar char="•"/>
            </a:pPr>
            <a:r>
              <a:rPr lang="es-ES" sz="1600" dirty="0" smtClean="0"/>
              <a:t>Se utiliza solo con lugares</a:t>
            </a:r>
          </a:p>
          <a:p>
            <a:pPr>
              <a:buFont typeface="Arial" pitchFamily="34" charset="0"/>
              <a:buChar char="•"/>
            </a:pPr>
            <a:r>
              <a:rPr lang="es-ES" sz="1600" dirty="0" smtClean="0"/>
              <a:t>Puede usarse sin antecedente o con antecedente</a:t>
            </a:r>
          </a:p>
          <a:p>
            <a:pPr>
              <a:buFont typeface="Arial" pitchFamily="34" charset="0"/>
              <a:buChar char="•"/>
            </a:pPr>
            <a:r>
              <a:rPr lang="es-ES" sz="1600" dirty="0" smtClean="0"/>
              <a:t> Puede llevar o no preposición</a:t>
            </a:r>
          </a:p>
          <a:p>
            <a:pPr>
              <a:buFont typeface="Arial" pitchFamily="34" charset="0"/>
              <a:buChar char="•"/>
            </a:pPr>
            <a:r>
              <a:rPr lang="es-ES" sz="1600" dirty="0" smtClean="0"/>
              <a:t>Si la preposición es “a”, se forma una sola palabra: “adonde”. La preposición “en” es opcional</a:t>
            </a:r>
            <a:endParaRPr lang="es-ES" sz="1600" dirty="0"/>
          </a:p>
        </p:txBody>
      </p:sp>
      <p:sp>
        <p:nvSpPr>
          <p:cNvPr id="18" name="4 Marcador de contenido"/>
          <p:cNvSpPr txBox="1">
            <a:spLocks/>
          </p:cNvSpPr>
          <p:nvPr/>
        </p:nvSpPr>
        <p:spPr>
          <a:xfrm>
            <a:off x="714348" y="5572140"/>
            <a:ext cx="2500330" cy="338554"/>
          </a:xfrm>
          <a:prstGeom prst="rect">
            <a:avLst/>
          </a:prstGeom>
          <a:solidFill>
            <a:schemeClr val="accent1">
              <a:lumMod val="75000"/>
            </a:schemeClr>
          </a:solidFill>
          <a:ln>
            <a:noFill/>
          </a:ln>
        </p:spPr>
        <p:txBody>
          <a:bodyPr vert="horz" wrap="square" lIns="91440" tIns="45720" rIns="91440" bIns="45720" rtlCol="0">
            <a:sp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s-ES" sz="1600" b="0" i="1" u="none" strike="noStrike" kern="1200" cap="none" spc="0" normalizeH="0" baseline="0" noProof="0" dirty="0" smtClean="0">
                <a:ln>
                  <a:noFill/>
                </a:ln>
                <a:solidFill>
                  <a:schemeClr val="tx1"/>
                </a:solidFill>
                <a:effectLst/>
                <a:uLnTx/>
                <a:uFillTx/>
                <a:latin typeface="Bookman Old Style" pitchFamily="18" charset="0"/>
                <a:ea typeface="+mn-ea"/>
                <a:cs typeface="Arabic Typesetting" pitchFamily="66" charset="-78"/>
              </a:rPr>
              <a:t>Me sigue </a:t>
            </a:r>
            <a:r>
              <a:rPr lang="es-ES" sz="1600" b="1" i="1" dirty="0" smtClean="0">
                <a:solidFill>
                  <a:srgbClr val="003300"/>
                </a:solidFill>
                <a:latin typeface="Bookman Old Style" pitchFamily="18" charset="0"/>
                <a:cs typeface="Arabic Typesetting" pitchFamily="66" charset="-78"/>
              </a:rPr>
              <a:t>adonde</a:t>
            </a:r>
            <a:r>
              <a:rPr kumimoji="0" lang="es-ES" sz="1600" b="0" i="1" u="none" strike="noStrike" kern="1200" cap="none" spc="0" normalizeH="0" baseline="0" noProof="0" dirty="0" smtClean="0">
                <a:ln>
                  <a:noFill/>
                </a:ln>
                <a:solidFill>
                  <a:schemeClr val="tx1"/>
                </a:solidFill>
                <a:effectLst/>
                <a:uLnTx/>
                <a:uFillTx/>
                <a:latin typeface="Bookman Old Style" pitchFamily="18" charset="0"/>
                <a:ea typeface="+mn-ea"/>
                <a:cs typeface="Arabic Typesetting" pitchFamily="66" charset="-78"/>
              </a:rPr>
              <a:t> voy</a:t>
            </a:r>
          </a:p>
        </p:txBody>
      </p:sp>
      <p:sp>
        <p:nvSpPr>
          <p:cNvPr id="19" name="4 Marcador de contenido"/>
          <p:cNvSpPr txBox="1">
            <a:spLocks/>
          </p:cNvSpPr>
          <p:nvPr/>
        </p:nvSpPr>
        <p:spPr>
          <a:xfrm>
            <a:off x="714348" y="6000768"/>
            <a:ext cx="7572428" cy="338554"/>
          </a:xfrm>
          <a:prstGeom prst="rect">
            <a:avLst/>
          </a:prstGeom>
          <a:solidFill>
            <a:schemeClr val="accent1">
              <a:lumMod val="75000"/>
            </a:schemeClr>
          </a:solidFill>
          <a:ln>
            <a:noFill/>
          </a:ln>
        </p:spPr>
        <p:txBody>
          <a:bodyPr vert="horz" wrap="square" lIns="91440" tIns="45720" rIns="91440" bIns="45720" rtlCol="0">
            <a:sp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s-ES" sz="1600" b="0" i="1" u="none" strike="noStrike" kern="1200" cap="none" spc="0" normalizeH="0" baseline="0" noProof="0" smtClean="0">
                <a:ln>
                  <a:noFill/>
                </a:ln>
                <a:solidFill>
                  <a:schemeClr val="tx1"/>
                </a:solidFill>
                <a:effectLst/>
                <a:uLnTx/>
                <a:uFillTx/>
                <a:latin typeface="Bookman Old Style" pitchFamily="18" charset="0"/>
                <a:ea typeface="+mn-ea"/>
                <a:cs typeface="Arabic Typesetting" pitchFamily="66" charset="-78"/>
              </a:rPr>
              <a:t>Me quiere llevar </a:t>
            </a:r>
            <a:r>
              <a:rPr kumimoji="0" lang="es-ES" sz="1600" b="0" i="1" u="none" strike="noStrike" kern="1200" cap="none" spc="0" normalizeH="0" baseline="0" noProof="0" smtClean="0">
                <a:ln>
                  <a:noFill/>
                </a:ln>
                <a:solidFill>
                  <a:srgbClr val="FFFFFF"/>
                </a:solidFill>
                <a:effectLst/>
                <a:uLnTx/>
                <a:uFillTx/>
                <a:latin typeface="Bookman Old Style" pitchFamily="18" charset="0"/>
                <a:ea typeface="+mn-ea"/>
                <a:cs typeface="Arabic Typesetting" pitchFamily="66" charset="-78"/>
              </a:rPr>
              <a:t>a un lugar </a:t>
            </a:r>
            <a:r>
              <a:rPr kumimoji="0" lang="es-ES" sz="1600" b="0" i="1" u="none" strike="noStrike" kern="1200" cap="none" spc="0" normalizeH="0" baseline="0" noProof="0" smtClean="0">
                <a:ln>
                  <a:noFill/>
                </a:ln>
                <a:solidFill>
                  <a:schemeClr val="tx1"/>
                </a:solidFill>
                <a:effectLst/>
                <a:uLnTx/>
                <a:uFillTx/>
                <a:latin typeface="Bookman Old Style" pitchFamily="18" charset="0"/>
                <a:ea typeface="+mn-ea"/>
                <a:cs typeface="Arabic Typesetting" pitchFamily="66" charset="-78"/>
              </a:rPr>
              <a:t>(</a:t>
            </a:r>
            <a:r>
              <a:rPr kumimoji="0" lang="es-ES" sz="1600" b="1" i="1" u="none" strike="noStrike" kern="1200" cap="none" spc="0" normalizeH="0" baseline="0" noProof="0" smtClean="0">
                <a:ln>
                  <a:noFill/>
                </a:ln>
                <a:solidFill>
                  <a:srgbClr val="003300"/>
                </a:solidFill>
                <a:effectLst/>
                <a:uLnTx/>
                <a:uFillTx/>
                <a:latin typeface="Bookman Old Style" pitchFamily="18" charset="0"/>
                <a:ea typeface="+mn-ea"/>
                <a:cs typeface="Arabic Typesetting" pitchFamily="66" charset="-78"/>
              </a:rPr>
              <a:t>en) donde </a:t>
            </a:r>
            <a:r>
              <a:rPr kumimoji="0" lang="es-ES" sz="1600" b="0" i="1" u="none" strike="noStrike" kern="1200" cap="none" spc="0" normalizeH="0" baseline="0" noProof="0" smtClean="0">
                <a:ln>
                  <a:noFill/>
                </a:ln>
                <a:solidFill>
                  <a:schemeClr val="tx1"/>
                </a:solidFill>
                <a:effectLst/>
                <a:uLnTx/>
                <a:uFillTx/>
                <a:latin typeface="Bookman Old Style" pitchFamily="18" charset="0"/>
                <a:ea typeface="+mn-ea"/>
                <a:cs typeface="Arabic Typesetting" pitchFamily="66" charset="-78"/>
              </a:rPr>
              <a:t>están viviendo en forma de comuna</a:t>
            </a:r>
            <a:endParaRPr kumimoji="0" lang="es-ES" sz="1600" b="0" i="1" u="none" strike="noStrike" kern="1200" cap="none" spc="0" normalizeH="0" baseline="0" noProof="0" dirty="0" smtClean="0">
              <a:ln>
                <a:noFill/>
              </a:ln>
              <a:solidFill>
                <a:schemeClr val="tx1"/>
              </a:solidFill>
              <a:effectLst/>
              <a:uLnTx/>
              <a:uFillTx/>
              <a:latin typeface="Bookman Old Style" pitchFamily="18" charset="0"/>
              <a:ea typeface="+mn-ea"/>
              <a:cs typeface="Arabic Typesetting" pitchFamily="66"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P spid="10" grpId="0" animBg="1"/>
      <p:bldP spid="16" grpId="1" animBg="1"/>
      <p:bldP spid="17" grpId="0"/>
      <p:bldP spid="18" grpId="1" animBg="1"/>
      <p:bldP spid="19"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ES" dirty="0" smtClean="0"/>
              <a:t>Tema 2. </a:t>
            </a:r>
            <a:r>
              <a:rPr lang="es-ES" b="1" dirty="0" smtClean="0">
                <a:solidFill>
                  <a:srgbClr val="FFFFFF"/>
                </a:solidFill>
              </a:rPr>
              <a:t>Ciudades y pueblos</a:t>
            </a:r>
            <a:endParaRPr lang="es-ES" dirty="0"/>
          </a:p>
        </p:txBody>
      </p:sp>
      <p:pic>
        <p:nvPicPr>
          <p:cNvPr id="4" name="Picture 2"/>
          <p:cNvPicPr>
            <a:picLocks noChangeAspect="1" noChangeArrowheads="1"/>
          </p:cNvPicPr>
          <p:nvPr/>
        </p:nvPicPr>
        <p:blipFill>
          <a:blip r:embed="rId2"/>
          <a:srcRect/>
          <a:stretch>
            <a:fillRect/>
          </a:stretch>
        </p:blipFill>
        <p:spPr bwMode="auto">
          <a:xfrm>
            <a:off x="7000892" y="285728"/>
            <a:ext cx="2000264" cy="1466032"/>
          </a:xfrm>
          <a:prstGeom prst="rect">
            <a:avLst/>
          </a:prstGeom>
          <a:noFill/>
          <a:ln w="9525">
            <a:noFill/>
            <a:miter lim="800000"/>
            <a:headEnd/>
            <a:tailEnd/>
          </a:ln>
          <a:effectLst/>
        </p:spPr>
      </p:pic>
      <p:sp>
        <p:nvSpPr>
          <p:cNvPr id="9" name="8 Marcador de contenido"/>
          <p:cNvSpPr>
            <a:spLocks noGrp="1"/>
          </p:cNvSpPr>
          <p:nvPr>
            <p:ph idx="1"/>
          </p:nvPr>
        </p:nvSpPr>
        <p:spPr>
          <a:xfrm>
            <a:off x="323528" y="1490440"/>
            <a:ext cx="8820472" cy="2224311"/>
          </a:xfrm>
        </p:spPr>
        <p:txBody>
          <a:bodyPr>
            <a:normAutofit/>
          </a:bodyPr>
          <a:lstStyle/>
          <a:p>
            <a:r>
              <a:rPr lang="es-ES" sz="1800" dirty="0" smtClean="0"/>
              <a:t>Es el más común </a:t>
            </a:r>
          </a:p>
          <a:p>
            <a:r>
              <a:rPr lang="es-ES" sz="1800" dirty="0" smtClean="0"/>
              <a:t>Se usa para cosas, personas y </a:t>
            </a:r>
            <a:r>
              <a:rPr lang="es-ES" sz="1800" dirty="0" smtClean="0"/>
              <a:t>lugares</a:t>
            </a:r>
          </a:p>
          <a:p>
            <a:r>
              <a:rPr lang="es-ES" sz="1800" dirty="0" smtClean="0"/>
              <a:t>Con preposición delante añade artículo y se convierte en : </a:t>
            </a:r>
            <a:r>
              <a:rPr lang="es-ES" sz="1800" dirty="0" smtClean="0">
                <a:solidFill>
                  <a:srgbClr val="FF0000"/>
                </a:solidFill>
              </a:rPr>
              <a:t>el que, la que, los que, las que</a:t>
            </a:r>
            <a:endParaRPr lang="es-ES" sz="1800" dirty="0" smtClean="0">
              <a:solidFill>
                <a:srgbClr val="FF0000"/>
              </a:solidFill>
            </a:endParaRPr>
          </a:p>
          <a:p>
            <a:endParaRPr lang="es-ES" sz="1800" dirty="0" smtClean="0"/>
          </a:p>
          <a:p>
            <a:endParaRPr lang="es-ES" sz="1800" dirty="0" smtClean="0"/>
          </a:p>
          <a:p>
            <a:pPr>
              <a:buNone/>
            </a:pPr>
            <a:endParaRPr lang="es-ES" sz="1800" dirty="0" smtClean="0"/>
          </a:p>
          <a:p>
            <a:pPr>
              <a:buNone/>
            </a:pPr>
            <a:endParaRPr lang="es-ES" sz="1800" dirty="0" smtClean="0"/>
          </a:p>
          <a:p>
            <a:pPr>
              <a:buNone/>
            </a:pPr>
            <a:endParaRPr lang="es-ES" sz="1800" dirty="0" smtClean="0"/>
          </a:p>
          <a:p>
            <a:pPr>
              <a:buNone/>
            </a:pPr>
            <a:endParaRPr lang="es-ES" sz="1800" dirty="0" smtClean="0"/>
          </a:p>
          <a:p>
            <a:pPr>
              <a:buNone/>
            </a:pPr>
            <a:endParaRPr lang="es-ES" sz="1800" dirty="0" smtClean="0"/>
          </a:p>
        </p:txBody>
      </p:sp>
      <p:sp>
        <p:nvSpPr>
          <p:cNvPr id="10" name="4 Marcador de contenido"/>
          <p:cNvSpPr txBox="1">
            <a:spLocks/>
          </p:cNvSpPr>
          <p:nvPr/>
        </p:nvSpPr>
        <p:spPr>
          <a:xfrm rot="20997888">
            <a:off x="280348" y="1138616"/>
            <a:ext cx="1415798" cy="4551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92500" lnSpcReduction="20000"/>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s-ES" sz="1800" b="1" i="0" u="none" strike="noStrike" kern="1200" cap="none" spc="0" normalizeH="0" baseline="0" noProof="0" dirty="0" smtClean="0">
                <a:ln>
                  <a:noFill/>
                </a:ln>
                <a:solidFill>
                  <a:srgbClr val="C00000"/>
                </a:solidFill>
                <a:effectLst/>
                <a:uLnTx/>
                <a:uFillTx/>
                <a:latin typeface="+mn-lt"/>
                <a:ea typeface="+mn-ea"/>
                <a:cs typeface="+mn-cs"/>
              </a:rPr>
              <a:t>Que</a:t>
            </a:r>
            <a:endParaRPr kumimoji="0" lang="es-ES" sz="1800" b="1" i="0" u="none" strike="noStrike" kern="1200" cap="none" spc="0" normalizeH="0" baseline="0" noProof="0" dirty="0">
              <a:ln>
                <a:noFill/>
              </a:ln>
              <a:solidFill>
                <a:srgbClr val="C00000"/>
              </a:solidFill>
              <a:effectLst/>
              <a:uLnTx/>
              <a:uFillTx/>
              <a:latin typeface="+mn-lt"/>
              <a:ea typeface="+mn-ea"/>
              <a:cs typeface="+mn-cs"/>
            </a:endParaRPr>
          </a:p>
        </p:txBody>
      </p:sp>
      <p:sp>
        <p:nvSpPr>
          <p:cNvPr id="11" name="10 CuadroTexto"/>
          <p:cNvSpPr txBox="1"/>
          <p:nvPr/>
        </p:nvSpPr>
        <p:spPr>
          <a:xfrm>
            <a:off x="642910" y="2942437"/>
            <a:ext cx="4793186" cy="338554"/>
          </a:xfrm>
          <a:prstGeom prst="rect">
            <a:avLst/>
          </a:prstGeom>
          <a:solidFill>
            <a:schemeClr val="accent1">
              <a:lumMod val="75000"/>
            </a:schemeClr>
          </a:solidFill>
          <a:ln>
            <a:noFill/>
          </a:ln>
        </p:spPr>
        <p:txBody>
          <a:bodyPr wrap="square" rtlCol="0">
            <a:spAutoFit/>
          </a:bodyPr>
          <a:lstStyle/>
          <a:p>
            <a:r>
              <a:rPr lang="es-ES" sz="1600" i="1" dirty="0" smtClean="0">
                <a:latin typeface="Bookman Old Style" pitchFamily="18" charset="0"/>
                <a:cs typeface="Arabic Typesetting" pitchFamily="66" charset="-78"/>
              </a:rPr>
              <a:t>Estoy pensando </a:t>
            </a:r>
            <a:r>
              <a:rPr lang="es-ES" sz="1600" i="1" dirty="0" smtClean="0">
                <a:solidFill>
                  <a:srgbClr val="FFFFFF"/>
                </a:solidFill>
                <a:latin typeface="Bookman Old Style" pitchFamily="18" charset="0"/>
                <a:cs typeface="Arabic Typesetting" pitchFamily="66" charset="-78"/>
              </a:rPr>
              <a:t>en la chica </a:t>
            </a:r>
            <a:r>
              <a:rPr lang="es-ES" sz="1600" i="1" dirty="0" smtClean="0">
                <a:solidFill>
                  <a:srgbClr val="FFFFFF"/>
                </a:solidFill>
                <a:latin typeface="Bookman Old Style" pitchFamily="18" charset="0"/>
                <a:cs typeface="Arabic Typesetting" pitchFamily="66" charset="-78"/>
              </a:rPr>
              <a:t> </a:t>
            </a:r>
            <a:r>
              <a:rPr lang="es-ES" sz="1600" b="1" i="1" dirty="0">
                <a:solidFill>
                  <a:srgbClr val="003300"/>
                </a:solidFill>
                <a:latin typeface="Bookman Old Style" pitchFamily="18" charset="0"/>
                <a:cs typeface="Arabic Typesetting" pitchFamily="66" charset="-78"/>
              </a:rPr>
              <a:t>a la </a:t>
            </a:r>
            <a:r>
              <a:rPr lang="es-ES" sz="1600" b="1" i="1" dirty="0" smtClean="0">
                <a:solidFill>
                  <a:srgbClr val="003300"/>
                </a:solidFill>
                <a:latin typeface="Bookman Old Style" pitchFamily="18" charset="0"/>
                <a:cs typeface="Arabic Typesetting" pitchFamily="66" charset="-78"/>
              </a:rPr>
              <a:t>que </a:t>
            </a:r>
            <a:r>
              <a:rPr lang="es-ES" sz="1600" i="1" dirty="0" smtClean="0">
                <a:latin typeface="Bookman Old Style" pitchFamily="18" charset="0"/>
                <a:cs typeface="Arabic Typesetting" pitchFamily="66" charset="-78"/>
              </a:rPr>
              <a:t>vi ayer</a:t>
            </a:r>
            <a:endParaRPr lang="es-ES" sz="1600" i="1" dirty="0" smtClean="0">
              <a:latin typeface="Bookman Old Style" pitchFamily="18" charset="0"/>
              <a:cs typeface="Arabic Typesetting" pitchFamily="66" charset="-78"/>
            </a:endParaRPr>
          </a:p>
        </p:txBody>
      </p:sp>
      <p:sp>
        <p:nvSpPr>
          <p:cNvPr id="12" name="11 CuadroTexto"/>
          <p:cNvSpPr txBox="1"/>
          <p:nvPr/>
        </p:nvSpPr>
        <p:spPr>
          <a:xfrm>
            <a:off x="642910" y="2526707"/>
            <a:ext cx="3714776" cy="338554"/>
          </a:xfrm>
          <a:prstGeom prst="rect">
            <a:avLst/>
          </a:prstGeom>
          <a:solidFill>
            <a:schemeClr val="accent1">
              <a:lumMod val="75000"/>
            </a:schemeClr>
          </a:solidFill>
          <a:ln>
            <a:noFill/>
          </a:ln>
        </p:spPr>
        <p:txBody>
          <a:bodyPr wrap="square" rtlCol="0">
            <a:spAutoFit/>
          </a:bodyPr>
          <a:lstStyle/>
          <a:p>
            <a:r>
              <a:rPr lang="es-ES" sz="1600" i="1" dirty="0" smtClean="0">
                <a:latin typeface="Bookman Old Style" pitchFamily="18" charset="0"/>
                <a:cs typeface="Arabic Typesetting" pitchFamily="66" charset="-78"/>
              </a:rPr>
              <a:t>Tengo </a:t>
            </a:r>
            <a:r>
              <a:rPr lang="es-ES" sz="1600" i="1" dirty="0" smtClean="0">
                <a:solidFill>
                  <a:srgbClr val="FFFFFF"/>
                </a:solidFill>
                <a:latin typeface="Bookman Old Style" pitchFamily="18" charset="0"/>
                <a:cs typeface="Arabic Typesetting" pitchFamily="66" charset="-78"/>
              </a:rPr>
              <a:t>un libro </a:t>
            </a:r>
            <a:r>
              <a:rPr lang="es-ES" sz="1600" b="1" i="1" dirty="0" smtClean="0">
                <a:solidFill>
                  <a:srgbClr val="003300"/>
                </a:solidFill>
                <a:latin typeface="Bookman Old Style" pitchFamily="18" charset="0"/>
                <a:cs typeface="Arabic Typesetting" pitchFamily="66" charset="-78"/>
              </a:rPr>
              <a:t>que</a:t>
            </a:r>
            <a:r>
              <a:rPr lang="es-ES" sz="1600" i="1" dirty="0" smtClean="0">
                <a:latin typeface="Bookman Old Style" pitchFamily="18" charset="0"/>
                <a:cs typeface="Arabic Typesetting" pitchFamily="66" charset="-78"/>
              </a:rPr>
              <a:t> es muy antiguo</a:t>
            </a:r>
          </a:p>
        </p:txBody>
      </p:sp>
      <p:sp>
        <p:nvSpPr>
          <p:cNvPr id="13" name="12 CuadroTexto"/>
          <p:cNvSpPr txBox="1"/>
          <p:nvPr/>
        </p:nvSpPr>
        <p:spPr>
          <a:xfrm>
            <a:off x="656150" y="3376198"/>
            <a:ext cx="7012194" cy="338554"/>
          </a:xfrm>
          <a:prstGeom prst="rect">
            <a:avLst/>
          </a:prstGeom>
          <a:solidFill>
            <a:schemeClr val="accent1">
              <a:lumMod val="75000"/>
            </a:schemeClr>
          </a:solidFill>
          <a:ln>
            <a:noFill/>
          </a:ln>
        </p:spPr>
        <p:txBody>
          <a:bodyPr wrap="square" rtlCol="0">
            <a:spAutoFit/>
          </a:bodyPr>
          <a:lstStyle/>
          <a:p>
            <a:r>
              <a:rPr lang="es-ES" sz="1600" i="1" dirty="0" smtClean="0">
                <a:latin typeface="Bookman Old Style" pitchFamily="18" charset="0"/>
                <a:cs typeface="Arabic Typesetting" pitchFamily="66" charset="-78"/>
              </a:rPr>
              <a:t> Tienes que recomendarme </a:t>
            </a:r>
            <a:r>
              <a:rPr lang="es-ES" sz="1600" i="1" dirty="0" smtClean="0">
                <a:solidFill>
                  <a:srgbClr val="FFFFFF"/>
                </a:solidFill>
                <a:latin typeface="Bookman Old Style" pitchFamily="18" charset="0"/>
                <a:cs typeface="Arabic Typesetting" pitchFamily="66" charset="-78"/>
              </a:rPr>
              <a:t>un hostal </a:t>
            </a:r>
            <a:r>
              <a:rPr lang="es-ES" sz="1600" i="1" dirty="0" smtClean="0">
                <a:solidFill>
                  <a:srgbClr val="FFFFFF"/>
                </a:solidFill>
                <a:latin typeface="Bookman Old Style" pitchFamily="18" charset="0"/>
                <a:cs typeface="Arabic Typesetting" pitchFamily="66" charset="-78"/>
              </a:rPr>
              <a:t> </a:t>
            </a:r>
            <a:r>
              <a:rPr lang="es-ES" sz="1600" b="1" i="1" dirty="0">
                <a:solidFill>
                  <a:srgbClr val="003300"/>
                </a:solidFill>
                <a:latin typeface="Bookman Old Style" pitchFamily="18" charset="0"/>
                <a:cs typeface="Arabic Typesetting" pitchFamily="66" charset="-78"/>
              </a:rPr>
              <a:t>en </a:t>
            </a:r>
            <a:r>
              <a:rPr lang="es-ES" sz="1600" b="1" i="1" dirty="0" smtClean="0">
                <a:solidFill>
                  <a:srgbClr val="003300"/>
                </a:solidFill>
                <a:latin typeface="Bookman Old Style" pitchFamily="18" charset="0"/>
                <a:cs typeface="Arabic Typesetting" pitchFamily="66" charset="-78"/>
              </a:rPr>
              <a:t>el </a:t>
            </a:r>
            <a:r>
              <a:rPr lang="es-ES" sz="1600" b="1" i="1" dirty="0" smtClean="0">
                <a:solidFill>
                  <a:srgbClr val="003300"/>
                </a:solidFill>
                <a:latin typeface="Bookman Old Style" pitchFamily="18" charset="0"/>
                <a:cs typeface="Arabic Typesetting" pitchFamily="66" charset="-78"/>
              </a:rPr>
              <a:t>que </a:t>
            </a:r>
            <a:r>
              <a:rPr lang="es-ES" sz="1600" i="1" dirty="0" smtClean="0">
                <a:latin typeface="Bookman Old Style" pitchFamily="18" charset="0"/>
                <a:cs typeface="Arabic Typesetting" pitchFamily="66" charset="-78"/>
              </a:rPr>
              <a:t>pueda quedarme</a:t>
            </a:r>
            <a:endParaRPr lang="es-ES" sz="1600" i="1" dirty="0" smtClean="0">
              <a:latin typeface="Bookman Old Style" pitchFamily="18" charset="0"/>
              <a:cs typeface="Arabic Typesetting" pitchFamily="66" charset="-78"/>
            </a:endParaRPr>
          </a:p>
        </p:txBody>
      </p:sp>
      <p:sp>
        <p:nvSpPr>
          <p:cNvPr id="15" name="14 CuadroTexto"/>
          <p:cNvSpPr txBox="1"/>
          <p:nvPr/>
        </p:nvSpPr>
        <p:spPr>
          <a:xfrm>
            <a:off x="642910" y="4143380"/>
            <a:ext cx="5643602" cy="338554"/>
          </a:xfrm>
          <a:prstGeom prst="rect">
            <a:avLst/>
          </a:prstGeom>
          <a:solidFill>
            <a:schemeClr val="accent1">
              <a:lumMod val="75000"/>
            </a:schemeClr>
          </a:solidFill>
          <a:ln>
            <a:noFill/>
          </a:ln>
        </p:spPr>
        <p:txBody>
          <a:bodyPr wrap="square" rtlCol="0">
            <a:spAutoFit/>
          </a:bodyPr>
          <a:lstStyle/>
          <a:p>
            <a:r>
              <a:rPr lang="es-ES" sz="1600" b="1" i="1" dirty="0" smtClean="0">
                <a:solidFill>
                  <a:srgbClr val="003300"/>
                </a:solidFill>
                <a:latin typeface="Bookman Old Style" pitchFamily="18" charset="0"/>
                <a:cs typeface="Arabic Typesetting" pitchFamily="66" charset="-78"/>
              </a:rPr>
              <a:t>Los que </a:t>
            </a:r>
            <a:r>
              <a:rPr lang="es-ES" sz="1600" i="1" dirty="0" smtClean="0">
                <a:latin typeface="Bookman Old Style" pitchFamily="18" charset="0"/>
                <a:cs typeface="Arabic Typesetting" pitchFamily="66" charset="-78"/>
              </a:rPr>
              <a:t>estáis pensando en mudaros, pedidme ayuda </a:t>
            </a:r>
          </a:p>
        </p:txBody>
      </p:sp>
      <p:sp>
        <p:nvSpPr>
          <p:cNvPr id="16" name="15 CuadroTexto"/>
          <p:cNvSpPr txBox="1"/>
          <p:nvPr/>
        </p:nvSpPr>
        <p:spPr>
          <a:xfrm>
            <a:off x="321439" y="3714752"/>
            <a:ext cx="8215370" cy="369332"/>
          </a:xfrm>
          <a:prstGeom prst="rect">
            <a:avLst/>
          </a:prstGeom>
          <a:noFill/>
        </p:spPr>
        <p:txBody>
          <a:bodyPr wrap="square" rtlCol="0">
            <a:spAutoFit/>
          </a:bodyPr>
          <a:lstStyle/>
          <a:p>
            <a:pPr>
              <a:buFont typeface="Arial" pitchFamily="34" charset="0"/>
              <a:buChar char="•"/>
            </a:pPr>
            <a:r>
              <a:rPr lang="es-ES" dirty="0" smtClean="0"/>
              <a:t> Sin antecedente y sin preposición, siempre funciona como sujeto, y lleva artículo</a:t>
            </a:r>
          </a:p>
        </p:txBody>
      </p:sp>
      <p:sp>
        <p:nvSpPr>
          <p:cNvPr id="17" name="16 CuadroTexto"/>
          <p:cNvSpPr txBox="1"/>
          <p:nvPr/>
        </p:nvSpPr>
        <p:spPr>
          <a:xfrm>
            <a:off x="343286" y="4572008"/>
            <a:ext cx="7715304" cy="369332"/>
          </a:xfrm>
          <a:prstGeom prst="rect">
            <a:avLst/>
          </a:prstGeom>
          <a:noFill/>
        </p:spPr>
        <p:txBody>
          <a:bodyPr wrap="square" rtlCol="0">
            <a:spAutoFit/>
          </a:bodyPr>
          <a:lstStyle/>
          <a:p>
            <a:pPr>
              <a:buFont typeface="Arial" pitchFamily="34" charset="0"/>
              <a:buChar char="•"/>
            </a:pPr>
            <a:r>
              <a:rPr lang="es-ES" dirty="0" smtClean="0"/>
              <a:t> Con antecedente, puede llevar preposición si el verbo lo requiere</a:t>
            </a:r>
            <a:endParaRPr lang="es-ES" dirty="0"/>
          </a:p>
        </p:txBody>
      </p:sp>
      <p:sp>
        <p:nvSpPr>
          <p:cNvPr id="18" name="17 CuadroTexto"/>
          <p:cNvSpPr txBox="1"/>
          <p:nvPr/>
        </p:nvSpPr>
        <p:spPr>
          <a:xfrm>
            <a:off x="642910" y="5000636"/>
            <a:ext cx="7786742" cy="338554"/>
          </a:xfrm>
          <a:prstGeom prst="rect">
            <a:avLst/>
          </a:prstGeom>
          <a:solidFill>
            <a:schemeClr val="accent1">
              <a:lumMod val="75000"/>
            </a:schemeClr>
          </a:solidFill>
          <a:ln>
            <a:noFill/>
          </a:ln>
        </p:spPr>
        <p:txBody>
          <a:bodyPr wrap="square" rtlCol="0">
            <a:spAutoFit/>
          </a:bodyPr>
          <a:lstStyle/>
          <a:p>
            <a:r>
              <a:rPr lang="es-ES" sz="1600" i="1" dirty="0" smtClean="0">
                <a:solidFill>
                  <a:srgbClr val="FFFFFF"/>
                </a:solidFill>
                <a:latin typeface="Bookman Old Style" pitchFamily="18" charset="0"/>
                <a:cs typeface="Arabic Typesetting" pitchFamily="66" charset="-78"/>
              </a:rPr>
              <a:t>El chico </a:t>
            </a:r>
            <a:r>
              <a:rPr lang="es-ES" sz="1600" b="1" i="1" dirty="0" smtClean="0">
                <a:solidFill>
                  <a:srgbClr val="003300"/>
                </a:solidFill>
                <a:latin typeface="Bookman Old Style" pitchFamily="18" charset="0"/>
                <a:cs typeface="Arabic Typesetting" pitchFamily="66" charset="-78"/>
              </a:rPr>
              <a:t>(al) que</a:t>
            </a:r>
            <a:r>
              <a:rPr lang="es-ES" sz="1600" i="1" dirty="0" smtClean="0">
                <a:latin typeface="Bookman Old Style" pitchFamily="18" charset="0"/>
                <a:cs typeface="Arabic Typesetting" pitchFamily="66" charset="-78"/>
              </a:rPr>
              <a:t> vimos ayer es mi primo. </a:t>
            </a:r>
            <a:endParaRPr lang="es-ES" sz="1600" i="1" dirty="0" smtClean="0">
              <a:solidFill>
                <a:srgbClr val="FF0000"/>
              </a:solidFill>
              <a:latin typeface="Bookman Old Style" pitchFamily="18" charset="0"/>
              <a:cs typeface="Arabic Typesetting" pitchFamily="66" charset="-78"/>
            </a:endParaRPr>
          </a:p>
        </p:txBody>
      </p:sp>
      <p:sp>
        <p:nvSpPr>
          <p:cNvPr id="19" name="18 CuadroTexto"/>
          <p:cNvSpPr txBox="1"/>
          <p:nvPr/>
        </p:nvSpPr>
        <p:spPr>
          <a:xfrm>
            <a:off x="653710" y="5445224"/>
            <a:ext cx="7858180" cy="338554"/>
          </a:xfrm>
          <a:prstGeom prst="rect">
            <a:avLst/>
          </a:prstGeom>
          <a:solidFill>
            <a:schemeClr val="accent1">
              <a:lumMod val="75000"/>
            </a:schemeClr>
          </a:solidFill>
          <a:ln>
            <a:noFill/>
          </a:ln>
        </p:spPr>
        <p:txBody>
          <a:bodyPr wrap="square" rtlCol="0">
            <a:spAutoFit/>
          </a:bodyPr>
          <a:lstStyle/>
          <a:p>
            <a:r>
              <a:rPr lang="es-ES" sz="1600" i="1" dirty="0" smtClean="0">
                <a:solidFill>
                  <a:srgbClr val="FFFFFF"/>
                </a:solidFill>
                <a:latin typeface="Bookman Old Style" pitchFamily="18" charset="0"/>
                <a:cs typeface="Arabic Typesetting" pitchFamily="66" charset="-78"/>
              </a:rPr>
              <a:t>El coche </a:t>
            </a:r>
            <a:r>
              <a:rPr lang="es-ES" sz="1600" b="1" i="1" dirty="0">
                <a:solidFill>
                  <a:srgbClr val="003300"/>
                </a:solidFill>
                <a:latin typeface="Bookman Old Style" pitchFamily="18" charset="0"/>
                <a:cs typeface="Arabic Typesetting" pitchFamily="66" charset="-78"/>
              </a:rPr>
              <a:t>que </a:t>
            </a:r>
            <a:r>
              <a:rPr lang="es-ES" sz="1600" i="1" dirty="0" smtClean="0">
                <a:latin typeface="Bookman Old Style" pitchFamily="18" charset="0"/>
                <a:cs typeface="Arabic Typesetting" pitchFamily="66" charset="-78"/>
              </a:rPr>
              <a:t>esté mejor tuneado recibe el primer premio.</a:t>
            </a:r>
          </a:p>
        </p:txBody>
      </p:sp>
      <p:sp>
        <p:nvSpPr>
          <p:cNvPr id="20" name="19 CuadroTexto"/>
          <p:cNvSpPr txBox="1"/>
          <p:nvPr/>
        </p:nvSpPr>
        <p:spPr>
          <a:xfrm>
            <a:off x="642910" y="5895549"/>
            <a:ext cx="7786742" cy="338554"/>
          </a:xfrm>
          <a:prstGeom prst="rect">
            <a:avLst/>
          </a:prstGeom>
          <a:solidFill>
            <a:schemeClr val="accent1">
              <a:lumMod val="75000"/>
            </a:schemeClr>
          </a:solidFill>
          <a:ln>
            <a:noFill/>
          </a:ln>
        </p:spPr>
        <p:txBody>
          <a:bodyPr wrap="square" rtlCol="0">
            <a:spAutoFit/>
          </a:bodyPr>
          <a:lstStyle/>
          <a:p>
            <a:r>
              <a:rPr lang="es-ES" sz="1600" i="1" dirty="0" smtClean="0">
                <a:solidFill>
                  <a:srgbClr val="FFFFFF"/>
                </a:solidFill>
                <a:latin typeface="Bookman Old Style" pitchFamily="18" charset="0"/>
                <a:cs typeface="Arabic Typesetting" pitchFamily="66" charset="-78"/>
              </a:rPr>
              <a:t>Los temas </a:t>
            </a:r>
            <a:r>
              <a:rPr lang="es-ES" sz="1600" b="1" i="1" dirty="0" smtClean="0">
                <a:solidFill>
                  <a:srgbClr val="003300"/>
                </a:solidFill>
                <a:latin typeface="Bookman Old Style" pitchFamily="18" charset="0"/>
                <a:cs typeface="Arabic Typesetting" pitchFamily="66" charset="-78"/>
              </a:rPr>
              <a:t>de los que </a:t>
            </a:r>
            <a:r>
              <a:rPr lang="es-ES" sz="1600" i="1" dirty="0" smtClean="0">
                <a:latin typeface="Bookman Old Style" pitchFamily="18" charset="0"/>
                <a:cs typeface="Arabic Typesetting" pitchFamily="66" charset="-78"/>
              </a:rPr>
              <a:t>hablan normalmente no te interesarían.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5" grpId="1" animBg="1"/>
      <p:bldP spid="16" grpId="0"/>
      <p:bldP spid="17" grpId="0"/>
      <p:bldP spid="18" grpId="1" animBg="1"/>
      <p:bldP spid="19" grpId="1" animBg="1"/>
      <p:bldP spid="20"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ES" dirty="0" smtClean="0"/>
              <a:t>Tema 2. </a:t>
            </a:r>
            <a:r>
              <a:rPr lang="es-ES" b="1" dirty="0" smtClean="0">
                <a:solidFill>
                  <a:srgbClr val="FFFFFF"/>
                </a:solidFill>
              </a:rPr>
              <a:t>Ciudades y pueblos</a:t>
            </a:r>
            <a:endParaRPr lang="es-ES" dirty="0"/>
          </a:p>
        </p:txBody>
      </p:sp>
      <p:sp>
        <p:nvSpPr>
          <p:cNvPr id="3" name="2 Marcador de contenido"/>
          <p:cNvSpPr>
            <a:spLocks noGrp="1"/>
          </p:cNvSpPr>
          <p:nvPr>
            <p:ph idx="1"/>
          </p:nvPr>
        </p:nvSpPr>
        <p:spPr>
          <a:xfrm>
            <a:off x="500034" y="1714489"/>
            <a:ext cx="6858048" cy="428627"/>
          </a:xfrm>
        </p:spPr>
        <p:txBody>
          <a:bodyPr>
            <a:noAutofit/>
          </a:bodyPr>
          <a:lstStyle/>
          <a:p>
            <a:r>
              <a:rPr lang="es-ES" sz="1800" dirty="0" smtClean="0"/>
              <a:t>Se usa para referirnos a una idea, situación </a:t>
            </a:r>
            <a:r>
              <a:rPr lang="es-ES" sz="1800" dirty="0" smtClean="0">
                <a:solidFill>
                  <a:srgbClr val="FF0000"/>
                </a:solidFill>
              </a:rPr>
              <a:t> </a:t>
            </a:r>
            <a:r>
              <a:rPr lang="es-ES" sz="1800" dirty="0" smtClean="0"/>
              <a:t>o conjunto de cosas</a:t>
            </a:r>
          </a:p>
        </p:txBody>
      </p:sp>
      <p:pic>
        <p:nvPicPr>
          <p:cNvPr id="4" name="Picture 2"/>
          <p:cNvPicPr>
            <a:picLocks noChangeAspect="1" noChangeArrowheads="1"/>
          </p:cNvPicPr>
          <p:nvPr/>
        </p:nvPicPr>
        <p:blipFill>
          <a:blip r:embed="rId2"/>
          <a:srcRect/>
          <a:stretch>
            <a:fillRect/>
          </a:stretch>
        </p:blipFill>
        <p:spPr bwMode="auto">
          <a:xfrm>
            <a:off x="7000892" y="285728"/>
            <a:ext cx="2000264" cy="1466032"/>
          </a:xfrm>
          <a:prstGeom prst="rect">
            <a:avLst/>
          </a:prstGeom>
          <a:noFill/>
          <a:ln w="9525">
            <a:noFill/>
            <a:miter lim="800000"/>
            <a:headEnd/>
            <a:tailEnd/>
          </a:ln>
          <a:effectLst/>
        </p:spPr>
      </p:pic>
      <p:sp>
        <p:nvSpPr>
          <p:cNvPr id="5" name="4 Marcador de contenido"/>
          <p:cNvSpPr txBox="1">
            <a:spLocks/>
          </p:cNvSpPr>
          <p:nvPr/>
        </p:nvSpPr>
        <p:spPr>
          <a:xfrm rot="20997888">
            <a:off x="385986" y="1262856"/>
            <a:ext cx="1415798" cy="4551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92500" lnSpcReduction="20000"/>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s-ES" sz="1800" b="1" i="0" u="none" strike="noStrike" kern="1200" cap="none" spc="0" normalizeH="0" baseline="0" noProof="0" dirty="0" smtClean="0">
                <a:ln>
                  <a:noFill/>
                </a:ln>
                <a:solidFill>
                  <a:srgbClr val="C00000"/>
                </a:solidFill>
                <a:effectLst/>
                <a:uLnTx/>
                <a:uFillTx/>
                <a:latin typeface="+mn-lt"/>
                <a:ea typeface="+mn-ea"/>
                <a:cs typeface="+mn-cs"/>
              </a:rPr>
              <a:t>Lo que</a:t>
            </a:r>
            <a:endParaRPr kumimoji="0" lang="es-ES" sz="1800" b="1" i="0" u="none" strike="noStrike" kern="1200" cap="none" spc="0" normalizeH="0" baseline="0" noProof="0" dirty="0">
              <a:ln>
                <a:noFill/>
              </a:ln>
              <a:solidFill>
                <a:srgbClr val="C00000"/>
              </a:solidFill>
              <a:effectLst/>
              <a:uLnTx/>
              <a:uFillTx/>
              <a:latin typeface="+mn-lt"/>
              <a:ea typeface="+mn-ea"/>
              <a:cs typeface="+mn-cs"/>
            </a:endParaRPr>
          </a:p>
        </p:txBody>
      </p:sp>
      <p:sp>
        <p:nvSpPr>
          <p:cNvPr id="6" name="5 CuadroTexto"/>
          <p:cNvSpPr txBox="1"/>
          <p:nvPr/>
        </p:nvSpPr>
        <p:spPr>
          <a:xfrm>
            <a:off x="714348" y="2285992"/>
            <a:ext cx="4071966" cy="338554"/>
          </a:xfrm>
          <a:prstGeom prst="rect">
            <a:avLst/>
          </a:prstGeom>
          <a:solidFill>
            <a:schemeClr val="accent1">
              <a:lumMod val="75000"/>
            </a:schemeClr>
          </a:solidFill>
          <a:ln>
            <a:noFill/>
          </a:ln>
        </p:spPr>
        <p:txBody>
          <a:bodyPr wrap="square" rtlCol="0">
            <a:spAutoFit/>
          </a:bodyPr>
          <a:lstStyle/>
          <a:p>
            <a:r>
              <a:rPr lang="es-ES" sz="1600" b="1" i="1" dirty="0" smtClean="0">
                <a:solidFill>
                  <a:srgbClr val="003300"/>
                </a:solidFill>
                <a:latin typeface="Bookman Old Style" pitchFamily="18" charset="0"/>
                <a:cs typeface="Arabic Typesetting" pitchFamily="66" charset="-78"/>
              </a:rPr>
              <a:t>Lo que </a:t>
            </a:r>
            <a:r>
              <a:rPr lang="es-ES" sz="1600" i="1" dirty="0" smtClean="0">
                <a:latin typeface="Bookman Old Style" pitchFamily="18" charset="0"/>
                <a:cs typeface="Arabic Typesetting" pitchFamily="66" charset="-78"/>
              </a:rPr>
              <a:t>me has contado es confidencial</a:t>
            </a:r>
          </a:p>
        </p:txBody>
      </p:sp>
      <p:sp>
        <p:nvSpPr>
          <p:cNvPr id="7" name="6 CuadroTexto"/>
          <p:cNvSpPr txBox="1"/>
          <p:nvPr/>
        </p:nvSpPr>
        <p:spPr>
          <a:xfrm>
            <a:off x="714348" y="2857496"/>
            <a:ext cx="3429024" cy="338554"/>
          </a:xfrm>
          <a:prstGeom prst="rect">
            <a:avLst/>
          </a:prstGeom>
          <a:solidFill>
            <a:schemeClr val="accent1">
              <a:lumMod val="75000"/>
            </a:schemeClr>
          </a:solidFill>
          <a:ln>
            <a:noFill/>
          </a:ln>
        </p:spPr>
        <p:txBody>
          <a:bodyPr wrap="square" rtlCol="0">
            <a:spAutoFit/>
          </a:bodyPr>
          <a:lstStyle/>
          <a:p>
            <a:r>
              <a:rPr lang="es-ES" sz="1600" i="1" dirty="0" smtClean="0">
                <a:latin typeface="Bookman Old Style" pitchFamily="18" charset="0"/>
                <a:cs typeface="Arabic Typesetting" pitchFamily="66" charset="-78"/>
              </a:rPr>
              <a:t>¿Ves </a:t>
            </a:r>
            <a:r>
              <a:rPr lang="es-ES" sz="1600" b="1" i="1" dirty="0" smtClean="0">
                <a:solidFill>
                  <a:srgbClr val="003300"/>
                </a:solidFill>
                <a:latin typeface="Bookman Old Style" pitchFamily="18" charset="0"/>
                <a:cs typeface="Arabic Typesetting" pitchFamily="66" charset="-78"/>
              </a:rPr>
              <a:t>lo que </a:t>
            </a:r>
            <a:r>
              <a:rPr lang="es-ES" sz="1600" i="1" dirty="0" smtClean="0">
                <a:latin typeface="Bookman Old Style" pitchFamily="18" charset="0"/>
                <a:cs typeface="Arabic Typesetting" pitchFamily="66" charset="-78"/>
              </a:rPr>
              <a:t>te decía? ¡Míralos! </a:t>
            </a:r>
          </a:p>
        </p:txBody>
      </p:sp>
      <p:sp>
        <p:nvSpPr>
          <p:cNvPr id="8" name="7 CuadroTexto"/>
          <p:cNvSpPr txBox="1"/>
          <p:nvPr/>
        </p:nvSpPr>
        <p:spPr>
          <a:xfrm>
            <a:off x="571472" y="5929330"/>
            <a:ext cx="5357850" cy="338554"/>
          </a:xfrm>
          <a:prstGeom prst="rect">
            <a:avLst/>
          </a:prstGeom>
          <a:solidFill>
            <a:schemeClr val="accent1">
              <a:lumMod val="75000"/>
            </a:schemeClr>
          </a:solidFill>
          <a:ln>
            <a:noFill/>
          </a:ln>
        </p:spPr>
        <p:txBody>
          <a:bodyPr wrap="square" rtlCol="0">
            <a:spAutoFit/>
          </a:bodyPr>
          <a:lstStyle/>
          <a:p>
            <a:r>
              <a:rPr lang="es-ES" sz="1600" b="1" i="1" dirty="0" smtClean="0">
                <a:solidFill>
                  <a:srgbClr val="003300"/>
                </a:solidFill>
                <a:latin typeface="Bookman Old Style" pitchFamily="18" charset="0"/>
                <a:cs typeface="Arabic Typesetting" pitchFamily="66" charset="-78"/>
              </a:rPr>
              <a:t>Con lo que </a:t>
            </a:r>
            <a:r>
              <a:rPr lang="es-ES" sz="1600" i="1" dirty="0" smtClean="0">
                <a:latin typeface="Bookman Old Style" pitchFamily="18" charset="0"/>
                <a:cs typeface="Arabic Typesetting" pitchFamily="66" charset="-78"/>
              </a:rPr>
              <a:t>he visto puedo hacerme una idea </a:t>
            </a:r>
          </a:p>
        </p:txBody>
      </p:sp>
      <p:sp>
        <p:nvSpPr>
          <p:cNvPr id="9" name="2 Marcador de contenido"/>
          <p:cNvSpPr txBox="1">
            <a:spLocks/>
          </p:cNvSpPr>
          <p:nvPr/>
        </p:nvSpPr>
        <p:spPr>
          <a:xfrm>
            <a:off x="569382" y="5011466"/>
            <a:ext cx="3786214" cy="428628"/>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ES" b="0" i="0" u="none" strike="noStrike" kern="1200" cap="none" spc="0" normalizeH="0" baseline="0" noProof="0" dirty="0" smtClean="0">
                <a:ln>
                  <a:noFill/>
                </a:ln>
                <a:solidFill>
                  <a:schemeClr val="tx1"/>
                </a:solidFill>
                <a:effectLst/>
                <a:uLnTx/>
                <a:uFillTx/>
                <a:latin typeface="+mn-lt"/>
                <a:ea typeface="+mn-ea"/>
                <a:cs typeface="+mn-cs"/>
              </a:rPr>
              <a:t>Puede ir o</a:t>
            </a:r>
            <a:r>
              <a:rPr kumimoji="0" lang="es-ES" b="0" i="0" u="none" strike="noStrike" kern="1200" cap="none" spc="0" normalizeH="0" noProof="0" dirty="0" smtClean="0">
                <a:ln>
                  <a:noFill/>
                </a:ln>
                <a:solidFill>
                  <a:schemeClr val="tx1"/>
                </a:solidFill>
                <a:effectLst/>
                <a:uLnTx/>
                <a:uFillTx/>
                <a:latin typeface="+mn-lt"/>
                <a:ea typeface="+mn-ea"/>
                <a:cs typeface="+mn-cs"/>
              </a:rPr>
              <a:t> no con preposición</a:t>
            </a:r>
            <a:endParaRPr kumimoji="0" lang="es-ES"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0" name="9 CuadroTexto"/>
          <p:cNvSpPr txBox="1"/>
          <p:nvPr/>
        </p:nvSpPr>
        <p:spPr>
          <a:xfrm>
            <a:off x="551827" y="5445224"/>
            <a:ext cx="5072098" cy="338554"/>
          </a:xfrm>
          <a:prstGeom prst="rect">
            <a:avLst/>
          </a:prstGeom>
          <a:solidFill>
            <a:schemeClr val="accent1">
              <a:lumMod val="75000"/>
            </a:schemeClr>
          </a:solidFill>
          <a:ln>
            <a:noFill/>
          </a:ln>
        </p:spPr>
        <p:txBody>
          <a:bodyPr wrap="square" rtlCol="0">
            <a:spAutoFit/>
          </a:bodyPr>
          <a:lstStyle/>
          <a:p>
            <a:r>
              <a:rPr lang="es-ES" sz="1600" b="1" i="1" dirty="0" smtClean="0">
                <a:solidFill>
                  <a:srgbClr val="003300"/>
                </a:solidFill>
                <a:latin typeface="Bookman Old Style" pitchFamily="18" charset="0"/>
                <a:cs typeface="Arabic Typesetting" pitchFamily="66" charset="-78"/>
              </a:rPr>
              <a:t>De lo que </a:t>
            </a:r>
            <a:r>
              <a:rPr lang="es-ES" sz="1600" i="1" dirty="0" smtClean="0">
                <a:latin typeface="Bookman Old Style" pitchFamily="18" charset="0"/>
                <a:cs typeface="Arabic Typesetting" pitchFamily="66" charset="-78"/>
              </a:rPr>
              <a:t>me has dicho, no me creo ni la mitad</a:t>
            </a:r>
          </a:p>
        </p:txBody>
      </p:sp>
      <p:sp>
        <p:nvSpPr>
          <p:cNvPr id="11" name="2 Marcador de contenido"/>
          <p:cNvSpPr txBox="1">
            <a:spLocks/>
          </p:cNvSpPr>
          <p:nvPr/>
        </p:nvSpPr>
        <p:spPr>
          <a:xfrm>
            <a:off x="551827" y="4002443"/>
            <a:ext cx="5214974" cy="428628"/>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s-ES" dirty="0" smtClean="0"/>
              <a:t>También se usa para intensificar una idea</a:t>
            </a:r>
            <a:endParaRPr kumimoji="0" lang="es-ES" sz="1800" b="0" i="0" u="none" strike="noStrike" kern="1200" cap="none" spc="0" normalizeH="0" baseline="0" noProof="0" dirty="0" smtClean="0">
              <a:ln>
                <a:noFill/>
              </a:ln>
              <a:solidFill>
                <a:schemeClr val="tx1"/>
              </a:solidFill>
              <a:effectLst/>
              <a:uLnTx/>
              <a:uFillTx/>
              <a:latin typeface="+mn-lt"/>
              <a:ea typeface="+mn-ea"/>
              <a:cs typeface="+mn-cs"/>
            </a:endParaRPr>
          </a:p>
        </p:txBody>
      </p:sp>
      <p:cxnSp>
        <p:nvCxnSpPr>
          <p:cNvPr id="13" name="12 Conector recto de flecha"/>
          <p:cNvCxnSpPr/>
          <p:nvPr/>
        </p:nvCxnSpPr>
        <p:spPr>
          <a:xfrm>
            <a:off x="4714876" y="2428868"/>
            <a:ext cx="928694"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13 Rectángulo redondeado"/>
          <p:cNvSpPr/>
          <p:nvPr/>
        </p:nvSpPr>
        <p:spPr>
          <a:xfrm>
            <a:off x="5715653" y="2060278"/>
            <a:ext cx="2889440" cy="725780"/>
          </a:xfrm>
          <a:prstGeom prst="roundRect">
            <a:avLst/>
          </a:prstGeom>
          <a:solidFill>
            <a:schemeClr val="bg2">
              <a:lumMod val="60000"/>
              <a:lumOff val="40000"/>
              <a:alpha val="19000"/>
            </a:schemeClr>
          </a:solidFill>
          <a:ln w="349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dirty="0" smtClean="0">
                <a:solidFill>
                  <a:schemeClr val="accent2">
                    <a:lumMod val="50000"/>
                  </a:schemeClr>
                </a:solidFill>
              </a:rPr>
              <a:t>Idea</a:t>
            </a:r>
            <a:r>
              <a:rPr lang="es-ES" sz="1600" dirty="0" smtClean="0">
                <a:solidFill>
                  <a:schemeClr val="accent2">
                    <a:lumMod val="50000"/>
                  </a:schemeClr>
                </a:solidFill>
              </a:rPr>
              <a:t>: (</a:t>
            </a:r>
            <a:r>
              <a:rPr lang="es-ES" sz="1600" dirty="0" smtClean="0">
                <a:solidFill>
                  <a:schemeClr val="accent2">
                    <a:lumMod val="50000"/>
                  </a:schemeClr>
                </a:solidFill>
              </a:rPr>
              <a:t>Todo lo que me has contado antes)</a:t>
            </a:r>
            <a:endParaRPr lang="es-ES" sz="1600" dirty="0">
              <a:solidFill>
                <a:schemeClr val="accent2">
                  <a:lumMod val="50000"/>
                </a:schemeClr>
              </a:solidFill>
            </a:endParaRPr>
          </a:p>
        </p:txBody>
      </p:sp>
      <p:sp>
        <p:nvSpPr>
          <p:cNvPr id="15" name="14 CuadroTexto"/>
          <p:cNvSpPr txBox="1"/>
          <p:nvPr/>
        </p:nvSpPr>
        <p:spPr>
          <a:xfrm>
            <a:off x="674169" y="4491728"/>
            <a:ext cx="3714776" cy="338554"/>
          </a:xfrm>
          <a:prstGeom prst="rect">
            <a:avLst/>
          </a:prstGeom>
          <a:solidFill>
            <a:schemeClr val="accent1">
              <a:lumMod val="75000"/>
            </a:schemeClr>
          </a:solidFill>
          <a:ln>
            <a:noFill/>
          </a:ln>
        </p:spPr>
        <p:txBody>
          <a:bodyPr wrap="square" rtlCol="0">
            <a:spAutoFit/>
          </a:bodyPr>
          <a:lstStyle/>
          <a:p>
            <a:r>
              <a:rPr lang="es-ES" sz="1600" b="1" i="1" dirty="0" smtClean="0">
                <a:solidFill>
                  <a:srgbClr val="003300"/>
                </a:solidFill>
                <a:latin typeface="Bookman Old Style" pitchFamily="18" charset="0"/>
                <a:cs typeface="Arabic Typesetting" pitchFamily="66" charset="-78"/>
              </a:rPr>
              <a:t>Lo que </a:t>
            </a:r>
            <a:r>
              <a:rPr lang="es-ES" sz="1600" i="1" dirty="0" smtClean="0">
                <a:latin typeface="Bookman Old Style" pitchFamily="18" charset="0"/>
                <a:cs typeface="Arabic Typesetting" pitchFamily="66" charset="-78"/>
              </a:rPr>
              <a:t>quiero es que me escuches</a:t>
            </a:r>
          </a:p>
        </p:txBody>
      </p:sp>
      <p:cxnSp>
        <p:nvCxnSpPr>
          <p:cNvPr id="16" name="15 Conector recto de flecha"/>
          <p:cNvCxnSpPr/>
          <p:nvPr/>
        </p:nvCxnSpPr>
        <p:spPr>
          <a:xfrm>
            <a:off x="4355596" y="4598760"/>
            <a:ext cx="928694"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16 Rectángulo redondeado"/>
          <p:cNvSpPr/>
          <p:nvPr/>
        </p:nvSpPr>
        <p:spPr>
          <a:xfrm>
            <a:off x="5355116" y="4401654"/>
            <a:ext cx="2464232" cy="428628"/>
          </a:xfrm>
          <a:prstGeom prst="roundRect">
            <a:avLst/>
          </a:prstGeom>
          <a:solidFill>
            <a:schemeClr val="bg2">
              <a:lumMod val="60000"/>
              <a:lumOff val="40000"/>
              <a:alpha val="19000"/>
            </a:schemeClr>
          </a:solidFill>
          <a:ln w="349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dirty="0" smtClean="0">
                <a:solidFill>
                  <a:schemeClr val="accent2">
                    <a:lumMod val="50000"/>
                  </a:schemeClr>
                </a:solidFill>
              </a:rPr>
              <a:t>(Quiero que me escuches)</a:t>
            </a:r>
            <a:endParaRPr lang="es-ES" sz="1600" dirty="0">
              <a:solidFill>
                <a:schemeClr val="accent2">
                  <a:lumMod val="50000"/>
                </a:schemeClr>
              </a:solidFill>
            </a:endParaRPr>
          </a:p>
        </p:txBody>
      </p:sp>
      <p:cxnSp>
        <p:nvCxnSpPr>
          <p:cNvPr id="18" name="17 Conector recto de flecha"/>
          <p:cNvCxnSpPr/>
          <p:nvPr/>
        </p:nvCxnSpPr>
        <p:spPr>
          <a:xfrm>
            <a:off x="3929058" y="3000372"/>
            <a:ext cx="928694"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18 Rectángulo redondeado"/>
          <p:cNvSpPr/>
          <p:nvPr/>
        </p:nvSpPr>
        <p:spPr>
          <a:xfrm>
            <a:off x="4929190" y="2786058"/>
            <a:ext cx="3891282" cy="642942"/>
          </a:xfrm>
          <a:prstGeom prst="roundRect">
            <a:avLst/>
          </a:prstGeom>
          <a:solidFill>
            <a:schemeClr val="bg2">
              <a:lumMod val="60000"/>
              <a:lumOff val="40000"/>
              <a:alpha val="19000"/>
            </a:schemeClr>
          </a:solidFill>
          <a:ln w="349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dirty="0" smtClean="0">
                <a:solidFill>
                  <a:schemeClr val="accent2">
                    <a:lumMod val="50000"/>
                  </a:schemeClr>
                </a:solidFill>
              </a:rPr>
              <a:t>Situación: (Ahí están tus padres, han venido. Ya te había dicho que iban a venir)</a:t>
            </a:r>
            <a:endParaRPr lang="es-ES" sz="1600" dirty="0">
              <a:solidFill>
                <a:schemeClr val="accent2">
                  <a:lumMod val="50000"/>
                </a:schemeClr>
              </a:solidFill>
            </a:endParaRPr>
          </a:p>
        </p:txBody>
      </p:sp>
      <p:sp>
        <p:nvSpPr>
          <p:cNvPr id="20" name="19 CuadroTexto"/>
          <p:cNvSpPr txBox="1"/>
          <p:nvPr/>
        </p:nvSpPr>
        <p:spPr>
          <a:xfrm>
            <a:off x="714348" y="3348281"/>
            <a:ext cx="4000528" cy="584775"/>
          </a:xfrm>
          <a:prstGeom prst="rect">
            <a:avLst/>
          </a:prstGeom>
          <a:solidFill>
            <a:schemeClr val="accent1">
              <a:lumMod val="75000"/>
            </a:schemeClr>
          </a:solidFill>
          <a:ln>
            <a:noFill/>
          </a:ln>
        </p:spPr>
        <p:txBody>
          <a:bodyPr wrap="square" rtlCol="0">
            <a:spAutoFit/>
          </a:bodyPr>
          <a:lstStyle/>
          <a:p>
            <a:r>
              <a:rPr lang="es-ES" sz="1600" i="1" dirty="0" smtClean="0">
                <a:solidFill>
                  <a:srgbClr val="003300"/>
                </a:solidFill>
                <a:latin typeface="Bookman Old Style" pitchFamily="18" charset="0"/>
                <a:cs typeface="Arabic Typesetting" pitchFamily="66" charset="-78"/>
              </a:rPr>
              <a:t>Trae </a:t>
            </a:r>
            <a:r>
              <a:rPr lang="es-ES" sz="1600" b="1" i="1" dirty="0" smtClean="0">
                <a:solidFill>
                  <a:srgbClr val="003300"/>
                </a:solidFill>
                <a:latin typeface="Bookman Old Style" pitchFamily="18" charset="0"/>
                <a:cs typeface="Arabic Typesetting" pitchFamily="66" charset="-78"/>
              </a:rPr>
              <a:t>lo que </a:t>
            </a:r>
            <a:r>
              <a:rPr lang="es-ES" sz="1600" i="1" dirty="0" smtClean="0">
                <a:solidFill>
                  <a:srgbClr val="003300"/>
                </a:solidFill>
                <a:latin typeface="Bookman Old Style" pitchFamily="18" charset="0"/>
                <a:cs typeface="Arabic Typesetting" pitchFamily="66" charset="-78"/>
              </a:rPr>
              <a:t>necesites para pasar unos días</a:t>
            </a:r>
            <a:endParaRPr lang="es-ES" sz="1600" i="1" dirty="0" smtClean="0">
              <a:latin typeface="Bookman Old Style" pitchFamily="18" charset="0"/>
              <a:cs typeface="Arabic Typesetting" pitchFamily="66" charset="-78"/>
            </a:endParaRPr>
          </a:p>
        </p:txBody>
      </p:sp>
      <p:cxnSp>
        <p:nvCxnSpPr>
          <p:cNvPr id="21" name="20 Conector recto de flecha"/>
          <p:cNvCxnSpPr/>
          <p:nvPr/>
        </p:nvCxnSpPr>
        <p:spPr>
          <a:xfrm>
            <a:off x="4464843" y="3789040"/>
            <a:ext cx="125081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21 Rectángulo redondeado"/>
          <p:cNvSpPr/>
          <p:nvPr/>
        </p:nvSpPr>
        <p:spPr>
          <a:xfrm>
            <a:off x="5693175" y="3490977"/>
            <a:ext cx="2889440" cy="725780"/>
          </a:xfrm>
          <a:prstGeom prst="roundRect">
            <a:avLst/>
          </a:prstGeom>
          <a:solidFill>
            <a:schemeClr val="bg2">
              <a:lumMod val="60000"/>
              <a:lumOff val="40000"/>
              <a:alpha val="19000"/>
            </a:schemeClr>
          </a:solidFill>
          <a:ln w="349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dirty="0" smtClean="0">
                <a:solidFill>
                  <a:schemeClr val="accent2">
                    <a:lumMod val="50000"/>
                  </a:schemeClr>
                </a:solidFill>
              </a:rPr>
              <a:t>Conjunto de cosas: </a:t>
            </a:r>
            <a:r>
              <a:rPr lang="es-ES" sz="1600" dirty="0" smtClean="0">
                <a:solidFill>
                  <a:schemeClr val="accent2">
                    <a:lumMod val="50000"/>
                  </a:schemeClr>
                </a:solidFill>
              </a:rPr>
              <a:t>(Ropa</a:t>
            </a:r>
            <a:r>
              <a:rPr lang="es-ES" sz="1600" dirty="0" smtClean="0">
                <a:solidFill>
                  <a:schemeClr val="accent2">
                    <a:lumMod val="50000"/>
                  </a:schemeClr>
                </a:solidFill>
              </a:rPr>
              <a:t>, un neceser, una toalla de baño…)</a:t>
            </a:r>
            <a:endParaRPr lang="es-ES" sz="1600" dirty="0">
              <a:solidFill>
                <a:schemeClr val="accent2">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1" animBg="1"/>
      <p:bldP spid="9" grpId="0"/>
      <p:bldP spid="10" grpId="1" animBg="1"/>
      <p:bldP spid="11" grpId="0"/>
      <p:bldP spid="14" grpId="0" animBg="1"/>
      <p:bldP spid="15" grpId="1" animBg="1"/>
      <p:bldP spid="17" grpId="1" animBg="1"/>
      <p:bldP spid="19" grpId="0" animBg="1"/>
      <p:bldP spid="20" grpId="0" animBg="1"/>
      <p:bldP spid="2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ES" dirty="0" smtClean="0"/>
              <a:t>Tema 2. </a:t>
            </a:r>
            <a:r>
              <a:rPr lang="es-ES" b="1" dirty="0" smtClean="0">
                <a:solidFill>
                  <a:srgbClr val="FFFFFF"/>
                </a:solidFill>
              </a:rPr>
              <a:t>Ciudades y pueblos</a:t>
            </a:r>
            <a:endParaRPr lang="es-ES" dirty="0"/>
          </a:p>
        </p:txBody>
      </p:sp>
      <p:sp>
        <p:nvSpPr>
          <p:cNvPr id="3" name="2 Marcador de contenido"/>
          <p:cNvSpPr>
            <a:spLocks noGrp="1"/>
          </p:cNvSpPr>
          <p:nvPr>
            <p:ph idx="1"/>
          </p:nvPr>
        </p:nvSpPr>
        <p:spPr>
          <a:xfrm>
            <a:off x="500034" y="1714488"/>
            <a:ext cx="8229600" cy="1114420"/>
          </a:xfrm>
        </p:spPr>
        <p:txBody>
          <a:bodyPr>
            <a:normAutofit fontScale="92500" lnSpcReduction="20000"/>
          </a:bodyPr>
          <a:lstStyle/>
          <a:p>
            <a:r>
              <a:rPr lang="es-ES" sz="1800" dirty="0" smtClean="0"/>
              <a:t>Como </a:t>
            </a:r>
            <a:r>
              <a:rPr lang="es-ES" sz="1800" i="1" dirty="0" smtClean="0">
                <a:solidFill>
                  <a:srgbClr val="FF0000"/>
                </a:solidFill>
              </a:rPr>
              <a:t>que</a:t>
            </a:r>
            <a:r>
              <a:rPr lang="es-ES" sz="1800" dirty="0" smtClean="0"/>
              <a:t>, se usa para personas, cosas y lugares</a:t>
            </a:r>
          </a:p>
          <a:p>
            <a:r>
              <a:rPr lang="es-ES" sz="1800" dirty="0" smtClean="0"/>
              <a:t>Siempre lleva antecedente</a:t>
            </a:r>
          </a:p>
          <a:p>
            <a:r>
              <a:rPr lang="es-ES" sz="1800" dirty="0" smtClean="0"/>
              <a:t>Suele ir detrás de preposición y de artículo</a:t>
            </a:r>
          </a:p>
          <a:p>
            <a:r>
              <a:rPr lang="es-ES" sz="1800" dirty="0" smtClean="0"/>
              <a:t>A diferencia de </a:t>
            </a:r>
            <a:r>
              <a:rPr lang="es-ES" sz="1800" i="1" dirty="0" smtClean="0">
                <a:solidFill>
                  <a:srgbClr val="FF0000"/>
                </a:solidFill>
              </a:rPr>
              <a:t>que</a:t>
            </a:r>
            <a:r>
              <a:rPr lang="es-ES" sz="1800" dirty="0" smtClean="0"/>
              <a:t>, es bastante culto y apenas se utiliza</a:t>
            </a:r>
            <a:endParaRPr lang="es-ES" sz="1800" b="1" dirty="0" smtClean="0">
              <a:solidFill>
                <a:srgbClr val="003300"/>
              </a:solidFill>
            </a:endParaRPr>
          </a:p>
          <a:p>
            <a:endParaRPr lang="es-ES" sz="1800" dirty="0"/>
          </a:p>
        </p:txBody>
      </p:sp>
      <p:pic>
        <p:nvPicPr>
          <p:cNvPr id="4" name="Picture 2"/>
          <p:cNvPicPr>
            <a:picLocks noChangeAspect="1" noChangeArrowheads="1"/>
          </p:cNvPicPr>
          <p:nvPr/>
        </p:nvPicPr>
        <p:blipFill>
          <a:blip r:embed="rId2"/>
          <a:srcRect/>
          <a:stretch>
            <a:fillRect/>
          </a:stretch>
        </p:blipFill>
        <p:spPr bwMode="auto">
          <a:xfrm>
            <a:off x="7000892" y="285728"/>
            <a:ext cx="2000264" cy="1466032"/>
          </a:xfrm>
          <a:prstGeom prst="rect">
            <a:avLst/>
          </a:prstGeom>
          <a:noFill/>
          <a:ln w="9525">
            <a:noFill/>
            <a:miter lim="800000"/>
            <a:headEnd/>
            <a:tailEnd/>
          </a:ln>
          <a:effectLst/>
        </p:spPr>
      </p:pic>
      <p:sp>
        <p:nvSpPr>
          <p:cNvPr id="5" name="4 Marcador de contenido"/>
          <p:cNvSpPr txBox="1">
            <a:spLocks/>
          </p:cNvSpPr>
          <p:nvPr/>
        </p:nvSpPr>
        <p:spPr>
          <a:xfrm rot="20997888">
            <a:off x="191343" y="1268071"/>
            <a:ext cx="2031902" cy="4551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s-ES" b="1" i="0" u="none" strike="noStrike" kern="1200" cap="none" spc="0" normalizeH="0" baseline="0" noProof="0" dirty="0" smtClean="0">
                <a:ln>
                  <a:noFill/>
                </a:ln>
                <a:solidFill>
                  <a:srgbClr val="C00000"/>
                </a:solidFill>
                <a:effectLst/>
                <a:uLnTx/>
                <a:uFillTx/>
                <a:latin typeface="+mn-lt"/>
                <a:ea typeface="+mn-ea"/>
                <a:cs typeface="+mn-cs"/>
              </a:rPr>
              <a:t>Cual/cuales</a:t>
            </a:r>
            <a:endParaRPr kumimoji="0" lang="es-ES" b="1" i="0" u="none" strike="noStrike" kern="1200" cap="none" spc="0" normalizeH="0" baseline="0" noProof="0" dirty="0">
              <a:ln>
                <a:noFill/>
              </a:ln>
              <a:solidFill>
                <a:srgbClr val="C00000"/>
              </a:solidFill>
              <a:effectLst/>
              <a:uLnTx/>
              <a:uFillTx/>
              <a:latin typeface="+mn-lt"/>
              <a:ea typeface="+mn-ea"/>
              <a:cs typeface="+mn-cs"/>
            </a:endParaRPr>
          </a:p>
        </p:txBody>
      </p:sp>
      <p:sp>
        <p:nvSpPr>
          <p:cNvPr id="7" name="6 CuadroTexto"/>
          <p:cNvSpPr txBox="1"/>
          <p:nvPr/>
        </p:nvSpPr>
        <p:spPr>
          <a:xfrm>
            <a:off x="642910" y="2928934"/>
            <a:ext cx="4643470" cy="338554"/>
          </a:xfrm>
          <a:prstGeom prst="rect">
            <a:avLst/>
          </a:prstGeom>
          <a:solidFill>
            <a:schemeClr val="accent1">
              <a:lumMod val="75000"/>
            </a:schemeClr>
          </a:solidFill>
          <a:ln>
            <a:noFill/>
          </a:ln>
        </p:spPr>
        <p:txBody>
          <a:bodyPr wrap="square" rtlCol="0">
            <a:spAutoFit/>
          </a:bodyPr>
          <a:lstStyle/>
          <a:p>
            <a:r>
              <a:rPr lang="es-ES" sz="1600" i="1" dirty="0" smtClean="0">
                <a:latin typeface="Bookman Old Style" pitchFamily="18" charset="0"/>
                <a:cs typeface="Arabic Typesetting" pitchFamily="66" charset="-78"/>
              </a:rPr>
              <a:t>Estoy pensando </a:t>
            </a:r>
            <a:r>
              <a:rPr lang="es-ES" sz="1600" i="1" dirty="0" smtClean="0">
                <a:solidFill>
                  <a:srgbClr val="FFFFFF"/>
                </a:solidFill>
                <a:latin typeface="Bookman Old Style" pitchFamily="18" charset="0"/>
                <a:cs typeface="Arabic Typesetting" pitchFamily="66" charset="-78"/>
              </a:rPr>
              <a:t>en la chica </a:t>
            </a:r>
            <a:r>
              <a:rPr lang="es-ES" sz="1600" b="1" i="1" dirty="0" smtClean="0">
                <a:solidFill>
                  <a:srgbClr val="003300"/>
                </a:solidFill>
                <a:latin typeface="Bookman Old Style" pitchFamily="18" charset="0"/>
                <a:cs typeface="Arabic Typesetting" pitchFamily="66" charset="-78"/>
              </a:rPr>
              <a:t>a la cual </a:t>
            </a:r>
            <a:r>
              <a:rPr lang="es-ES" sz="1600" i="1" dirty="0" smtClean="0">
                <a:latin typeface="Bookman Old Style" pitchFamily="18" charset="0"/>
                <a:cs typeface="Arabic Typesetting" pitchFamily="66" charset="-78"/>
              </a:rPr>
              <a:t>vi ayer</a:t>
            </a:r>
          </a:p>
        </p:txBody>
      </p:sp>
      <p:sp>
        <p:nvSpPr>
          <p:cNvPr id="8" name="7 CuadroTexto"/>
          <p:cNvSpPr txBox="1"/>
          <p:nvPr/>
        </p:nvSpPr>
        <p:spPr>
          <a:xfrm>
            <a:off x="642910" y="4005064"/>
            <a:ext cx="4786346" cy="338554"/>
          </a:xfrm>
          <a:prstGeom prst="rect">
            <a:avLst/>
          </a:prstGeom>
          <a:solidFill>
            <a:schemeClr val="accent1">
              <a:lumMod val="75000"/>
            </a:schemeClr>
          </a:solidFill>
          <a:ln>
            <a:noFill/>
          </a:ln>
        </p:spPr>
        <p:txBody>
          <a:bodyPr wrap="square" rtlCol="0">
            <a:spAutoFit/>
          </a:bodyPr>
          <a:lstStyle/>
          <a:p>
            <a:r>
              <a:rPr lang="es-ES" sz="1600" i="1" dirty="0" smtClean="0">
                <a:latin typeface="Bookman Old Style" pitchFamily="18" charset="0"/>
                <a:cs typeface="Arabic Typesetting" pitchFamily="66" charset="-78"/>
              </a:rPr>
              <a:t> Recomiéndame </a:t>
            </a:r>
            <a:r>
              <a:rPr lang="es-ES" sz="1600" i="1" dirty="0" smtClean="0">
                <a:solidFill>
                  <a:srgbClr val="FFFFFF"/>
                </a:solidFill>
                <a:latin typeface="Bookman Old Style" pitchFamily="18" charset="0"/>
                <a:cs typeface="Arabic Typesetting" pitchFamily="66" charset="-78"/>
              </a:rPr>
              <a:t>hostales </a:t>
            </a:r>
            <a:r>
              <a:rPr lang="es-ES" sz="1600" b="1" i="1" dirty="0" smtClean="0">
                <a:solidFill>
                  <a:srgbClr val="003300"/>
                </a:solidFill>
                <a:latin typeface="Bookman Old Style" pitchFamily="18" charset="0"/>
                <a:cs typeface="Arabic Typesetting" pitchFamily="66" charset="-78"/>
              </a:rPr>
              <a:t>en los cuales </a:t>
            </a:r>
            <a:r>
              <a:rPr lang="es-ES" sz="1600" i="1" dirty="0" smtClean="0">
                <a:latin typeface="Bookman Old Style" pitchFamily="18" charset="0"/>
                <a:cs typeface="Arabic Typesetting" pitchFamily="66" charset="-78"/>
              </a:rPr>
              <a:t>dormir</a:t>
            </a:r>
          </a:p>
        </p:txBody>
      </p:sp>
      <p:sp>
        <p:nvSpPr>
          <p:cNvPr id="14" name="13 Rectángulo redondeado"/>
          <p:cNvSpPr/>
          <p:nvPr/>
        </p:nvSpPr>
        <p:spPr>
          <a:xfrm>
            <a:off x="6000760" y="2857496"/>
            <a:ext cx="2643206" cy="428628"/>
          </a:xfrm>
          <a:prstGeom prst="roundRect">
            <a:avLst/>
          </a:prstGeom>
          <a:solidFill>
            <a:schemeClr val="bg2">
              <a:lumMod val="60000"/>
              <a:lumOff val="40000"/>
              <a:alpha val="19000"/>
            </a:schemeClr>
          </a:solidFill>
          <a:ln w="349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dirty="0" smtClean="0">
                <a:solidFill>
                  <a:schemeClr val="accent2">
                    <a:lumMod val="50000"/>
                  </a:schemeClr>
                </a:solidFill>
              </a:rPr>
              <a:t>…</a:t>
            </a:r>
            <a:r>
              <a:rPr lang="es-ES" sz="1600" i="1" dirty="0" smtClean="0">
                <a:solidFill>
                  <a:schemeClr val="accent2">
                    <a:lumMod val="50000"/>
                  </a:schemeClr>
                </a:solidFill>
              </a:rPr>
              <a:t>en la chica a la que vi ayer</a:t>
            </a:r>
            <a:endParaRPr lang="es-ES" sz="1600" dirty="0">
              <a:solidFill>
                <a:schemeClr val="accent2">
                  <a:lumMod val="50000"/>
                </a:schemeClr>
              </a:solidFill>
            </a:endParaRPr>
          </a:p>
        </p:txBody>
      </p:sp>
      <p:sp>
        <p:nvSpPr>
          <p:cNvPr id="15" name="14 Rectángulo redondeado"/>
          <p:cNvSpPr/>
          <p:nvPr/>
        </p:nvSpPr>
        <p:spPr>
          <a:xfrm>
            <a:off x="6000792" y="3882581"/>
            <a:ext cx="2643174" cy="428628"/>
          </a:xfrm>
          <a:prstGeom prst="roundRect">
            <a:avLst/>
          </a:prstGeom>
          <a:solidFill>
            <a:schemeClr val="bg2">
              <a:lumMod val="60000"/>
              <a:lumOff val="40000"/>
              <a:alpha val="19000"/>
            </a:schemeClr>
          </a:solidFill>
          <a:ln w="349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i="1" dirty="0" smtClean="0">
                <a:solidFill>
                  <a:schemeClr val="accent2">
                    <a:lumMod val="50000"/>
                  </a:schemeClr>
                </a:solidFill>
              </a:rPr>
              <a:t>…un hostal en el que dormir</a:t>
            </a:r>
            <a:endParaRPr lang="es-ES" sz="1600" i="1" dirty="0">
              <a:solidFill>
                <a:schemeClr val="accent2">
                  <a:lumMod val="50000"/>
                </a:schemeClr>
              </a:solidFill>
            </a:endParaRPr>
          </a:p>
        </p:txBody>
      </p:sp>
      <p:cxnSp>
        <p:nvCxnSpPr>
          <p:cNvPr id="16" name="15 Conector recto de flecha"/>
          <p:cNvCxnSpPr/>
          <p:nvPr/>
        </p:nvCxnSpPr>
        <p:spPr>
          <a:xfrm>
            <a:off x="5286380" y="3071810"/>
            <a:ext cx="64294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17 Conector recto de flecha"/>
          <p:cNvCxnSpPr/>
          <p:nvPr/>
        </p:nvCxnSpPr>
        <p:spPr>
          <a:xfrm>
            <a:off x="5357818" y="4133222"/>
            <a:ext cx="64294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14" grpId="0" animBg="1"/>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ES" dirty="0" smtClean="0"/>
              <a:t>Tema 2. </a:t>
            </a:r>
            <a:r>
              <a:rPr lang="es-ES" b="1" dirty="0" smtClean="0">
                <a:solidFill>
                  <a:srgbClr val="FFFFFF"/>
                </a:solidFill>
              </a:rPr>
              <a:t>Ciudades y pueblos</a:t>
            </a:r>
            <a:endParaRPr lang="es-ES" dirty="0"/>
          </a:p>
        </p:txBody>
      </p:sp>
      <p:pic>
        <p:nvPicPr>
          <p:cNvPr id="4" name="Picture 2"/>
          <p:cNvPicPr>
            <a:picLocks noChangeAspect="1" noChangeArrowheads="1"/>
          </p:cNvPicPr>
          <p:nvPr/>
        </p:nvPicPr>
        <p:blipFill>
          <a:blip r:embed="rId2"/>
          <a:srcRect/>
          <a:stretch>
            <a:fillRect/>
          </a:stretch>
        </p:blipFill>
        <p:spPr bwMode="auto">
          <a:xfrm>
            <a:off x="7000892" y="285728"/>
            <a:ext cx="2000264" cy="1466032"/>
          </a:xfrm>
          <a:prstGeom prst="rect">
            <a:avLst/>
          </a:prstGeom>
          <a:noFill/>
          <a:ln w="9525">
            <a:noFill/>
            <a:miter lim="800000"/>
            <a:headEnd/>
            <a:tailEnd/>
          </a:ln>
          <a:effectLst/>
        </p:spPr>
      </p:pic>
      <p:sp>
        <p:nvSpPr>
          <p:cNvPr id="6" name="4 Marcador de contenido"/>
          <p:cNvSpPr txBox="1">
            <a:spLocks/>
          </p:cNvSpPr>
          <p:nvPr/>
        </p:nvSpPr>
        <p:spPr>
          <a:xfrm rot="20997888">
            <a:off x="385986" y="1262856"/>
            <a:ext cx="1415798" cy="4551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92500" lnSpcReduction="20000"/>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s-ES" sz="1800" b="1" i="0" u="none" strike="noStrike" kern="1200" cap="none" spc="0" normalizeH="0" baseline="0" noProof="0" dirty="0" smtClean="0">
                <a:ln>
                  <a:noFill/>
                </a:ln>
                <a:solidFill>
                  <a:srgbClr val="C00000"/>
                </a:solidFill>
                <a:effectLst/>
                <a:uLnTx/>
                <a:uFillTx/>
                <a:latin typeface="+mn-lt"/>
                <a:ea typeface="+mn-ea"/>
                <a:cs typeface="+mn-cs"/>
              </a:rPr>
              <a:t>Lo </a:t>
            </a:r>
            <a:r>
              <a:rPr lang="es-ES" b="1" dirty="0" smtClean="0">
                <a:solidFill>
                  <a:srgbClr val="C00000"/>
                </a:solidFill>
              </a:rPr>
              <a:t>cual</a:t>
            </a:r>
            <a:endParaRPr kumimoji="0" lang="es-ES" sz="1800" b="1" i="0" u="none" strike="noStrike" kern="1200" cap="none" spc="0" normalizeH="0" baseline="0" noProof="0" dirty="0">
              <a:ln>
                <a:noFill/>
              </a:ln>
              <a:solidFill>
                <a:srgbClr val="C00000"/>
              </a:solidFill>
              <a:effectLst/>
              <a:uLnTx/>
              <a:uFillTx/>
              <a:latin typeface="+mn-lt"/>
              <a:ea typeface="+mn-ea"/>
              <a:cs typeface="+mn-cs"/>
            </a:endParaRPr>
          </a:p>
        </p:txBody>
      </p:sp>
      <p:sp>
        <p:nvSpPr>
          <p:cNvPr id="7" name="6 CuadroTexto"/>
          <p:cNvSpPr txBox="1"/>
          <p:nvPr/>
        </p:nvSpPr>
        <p:spPr>
          <a:xfrm>
            <a:off x="500034" y="3786190"/>
            <a:ext cx="6215106" cy="338554"/>
          </a:xfrm>
          <a:prstGeom prst="rect">
            <a:avLst/>
          </a:prstGeom>
          <a:solidFill>
            <a:schemeClr val="accent1">
              <a:lumMod val="75000"/>
            </a:schemeClr>
          </a:solidFill>
          <a:ln>
            <a:noFill/>
          </a:ln>
        </p:spPr>
        <p:txBody>
          <a:bodyPr wrap="square" rtlCol="0">
            <a:spAutoFit/>
          </a:bodyPr>
          <a:lstStyle/>
          <a:p>
            <a:r>
              <a:rPr lang="es-ES" sz="1600" i="1" dirty="0" smtClean="0">
                <a:latin typeface="Bookman Old Style" pitchFamily="18" charset="0"/>
                <a:cs typeface="Arabic Typesetting" pitchFamily="66" charset="-78"/>
              </a:rPr>
              <a:t> </a:t>
            </a:r>
            <a:r>
              <a:rPr lang="es-ES" sz="1600" i="1" dirty="0" smtClean="0">
                <a:solidFill>
                  <a:srgbClr val="FFFFFF"/>
                </a:solidFill>
                <a:latin typeface="Bookman Old Style" pitchFamily="18" charset="0"/>
                <a:cs typeface="Arabic Typesetting" pitchFamily="66" charset="-78"/>
              </a:rPr>
              <a:t>Perdimos el bus</a:t>
            </a:r>
            <a:r>
              <a:rPr lang="es-ES" sz="1600" i="1" dirty="0" smtClean="0">
                <a:latin typeface="Bookman Old Style" pitchFamily="18" charset="0"/>
                <a:cs typeface="Arabic Typesetting" pitchFamily="66" charset="-78"/>
              </a:rPr>
              <a:t>, </a:t>
            </a:r>
            <a:r>
              <a:rPr lang="es-ES" sz="1600" b="1" i="1" dirty="0" smtClean="0">
                <a:solidFill>
                  <a:srgbClr val="003300"/>
                </a:solidFill>
                <a:latin typeface="Bookman Old Style" pitchFamily="18" charset="0"/>
                <a:cs typeface="Arabic Typesetting" pitchFamily="66" charset="-78"/>
              </a:rPr>
              <a:t>por/con lo cual </a:t>
            </a:r>
            <a:r>
              <a:rPr lang="es-ES" sz="1600" i="1" dirty="0" smtClean="0">
                <a:latin typeface="Bookman Old Style" pitchFamily="18" charset="0"/>
                <a:cs typeface="Arabic Typesetting" pitchFamily="66" charset="-78"/>
              </a:rPr>
              <a:t>no llegaremos para la cena</a:t>
            </a:r>
          </a:p>
        </p:txBody>
      </p:sp>
      <p:sp>
        <p:nvSpPr>
          <p:cNvPr id="8" name="7 Rectángulo redondeado"/>
          <p:cNvSpPr/>
          <p:nvPr/>
        </p:nvSpPr>
        <p:spPr>
          <a:xfrm>
            <a:off x="6929454" y="3571876"/>
            <a:ext cx="1714512" cy="714380"/>
          </a:xfrm>
          <a:prstGeom prst="roundRect">
            <a:avLst/>
          </a:prstGeom>
          <a:solidFill>
            <a:schemeClr val="bg2">
              <a:lumMod val="60000"/>
              <a:lumOff val="40000"/>
              <a:alpha val="19000"/>
            </a:schemeClr>
          </a:solidFill>
          <a:ln w="349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i="1" dirty="0" smtClean="0">
                <a:solidFill>
                  <a:schemeClr val="accent2">
                    <a:lumMod val="50000"/>
                  </a:schemeClr>
                </a:solidFill>
              </a:rPr>
              <a:t>…por lo que no llegaremos</a:t>
            </a:r>
            <a:endParaRPr lang="es-ES" sz="1600" i="1" dirty="0">
              <a:solidFill>
                <a:schemeClr val="accent2">
                  <a:lumMod val="50000"/>
                </a:schemeClr>
              </a:solidFill>
            </a:endParaRPr>
          </a:p>
        </p:txBody>
      </p:sp>
      <p:cxnSp>
        <p:nvCxnSpPr>
          <p:cNvPr id="9" name="8 Conector recto de flecha"/>
          <p:cNvCxnSpPr/>
          <p:nvPr/>
        </p:nvCxnSpPr>
        <p:spPr>
          <a:xfrm flipV="1">
            <a:off x="6715140" y="3929066"/>
            <a:ext cx="285752" cy="95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2 Marcador de contenido"/>
          <p:cNvSpPr txBox="1">
            <a:spLocks/>
          </p:cNvSpPr>
          <p:nvPr/>
        </p:nvSpPr>
        <p:spPr>
          <a:xfrm>
            <a:off x="571472" y="1857364"/>
            <a:ext cx="7929618" cy="642941"/>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ES" sz="1800" b="0" i="0" u="none" strike="noStrike" kern="1200" cap="none" spc="0" normalizeH="0" baseline="0" noProof="0" dirty="0" smtClean="0">
                <a:ln>
                  <a:noFill/>
                </a:ln>
                <a:solidFill>
                  <a:schemeClr val="tx1"/>
                </a:solidFill>
                <a:effectLst/>
                <a:uLnTx/>
                <a:uFillTx/>
                <a:latin typeface="+mn-lt"/>
                <a:ea typeface="+mn-ea"/>
                <a:cs typeface="+mn-cs"/>
              </a:rPr>
              <a:t>Como </a:t>
            </a:r>
            <a:r>
              <a:rPr lang="es-ES" i="1" dirty="0" smtClean="0">
                <a:solidFill>
                  <a:srgbClr val="FF3300"/>
                </a:solidFill>
              </a:rPr>
              <a:t>lo que, </a:t>
            </a:r>
            <a:r>
              <a:rPr lang="es-ES" dirty="0" smtClean="0"/>
              <a:t>se</a:t>
            </a:r>
            <a:r>
              <a:rPr kumimoji="0" lang="es-ES" sz="1800" b="0" i="0" u="none" strike="noStrike" kern="1200" cap="none" spc="0" normalizeH="0" baseline="0" noProof="0" dirty="0" smtClean="0">
                <a:ln>
                  <a:noFill/>
                </a:ln>
                <a:solidFill>
                  <a:schemeClr val="tx1"/>
                </a:solidFill>
                <a:effectLst/>
                <a:uLnTx/>
                <a:uFillTx/>
                <a:latin typeface="+mn-lt"/>
                <a:ea typeface="+mn-ea"/>
                <a:cs typeface="+mn-cs"/>
              </a:rPr>
              <a:t> usa para referirnos a una idea o situación, pero siempre lleva un antecedente </a:t>
            </a:r>
            <a:r>
              <a:rPr lang="es-ES" dirty="0" smtClean="0"/>
              <a:t>que es siempre una frase</a:t>
            </a:r>
          </a:p>
        </p:txBody>
      </p:sp>
      <p:sp>
        <p:nvSpPr>
          <p:cNvPr id="12" name="2 Marcador de contenido"/>
          <p:cNvSpPr txBox="1">
            <a:spLocks/>
          </p:cNvSpPr>
          <p:nvPr/>
        </p:nvSpPr>
        <p:spPr>
          <a:xfrm>
            <a:off x="500034" y="3214686"/>
            <a:ext cx="3786214" cy="428628"/>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s-ES" b="0" i="0" u="none" strike="noStrike" kern="1200" cap="none" spc="0" normalizeH="0" baseline="0" noProof="0" dirty="0" smtClean="0">
                <a:ln>
                  <a:noFill/>
                </a:ln>
                <a:solidFill>
                  <a:schemeClr val="tx1"/>
                </a:solidFill>
                <a:effectLst/>
                <a:uLnTx/>
                <a:uFillTx/>
                <a:latin typeface="+mn-lt"/>
                <a:ea typeface="+mn-ea"/>
                <a:cs typeface="+mn-cs"/>
              </a:rPr>
              <a:t>Puede ir o</a:t>
            </a:r>
            <a:r>
              <a:rPr kumimoji="0" lang="es-ES" b="0" i="0" u="none" strike="noStrike" kern="1200" cap="none" spc="0" normalizeH="0" noProof="0" dirty="0" smtClean="0">
                <a:ln>
                  <a:noFill/>
                </a:ln>
                <a:solidFill>
                  <a:schemeClr val="tx1"/>
                </a:solidFill>
                <a:effectLst/>
                <a:uLnTx/>
                <a:uFillTx/>
                <a:latin typeface="+mn-lt"/>
                <a:ea typeface="+mn-ea"/>
                <a:cs typeface="+mn-cs"/>
              </a:rPr>
              <a:t> no con preposición</a:t>
            </a:r>
            <a:endParaRPr kumimoji="0" lang="es-ES"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3" name="12 CuadroTexto"/>
          <p:cNvSpPr txBox="1"/>
          <p:nvPr/>
        </p:nvSpPr>
        <p:spPr>
          <a:xfrm>
            <a:off x="571472" y="2643182"/>
            <a:ext cx="5072098" cy="338554"/>
          </a:xfrm>
          <a:prstGeom prst="rect">
            <a:avLst/>
          </a:prstGeom>
          <a:solidFill>
            <a:schemeClr val="accent1">
              <a:lumMod val="75000"/>
            </a:schemeClr>
          </a:solidFill>
          <a:ln>
            <a:noFill/>
          </a:ln>
        </p:spPr>
        <p:txBody>
          <a:bodyPr wrap="square" rtlCol="0">
            <a:spAutoFit/>
          </a:bodyPr>
          <a:lstStyle/>
          <a:p>
            <a:r>
              <a:rPr lang="es-ES" sz="1600" i="1" dirty="0" smtClean="0">
                <a:latin typeface="Bookman Old Style" pitchFamily="18" charset="0"/>
                <a:cs typeface="Arabic Typesetting" pitchFamily="66" charset="-78"/>
              </a:rPr>
              <a:t> </a:t>
            </a:r>
            <a:r>
              <a:rPr lang="es-ES" sz="1600" i="1" dirty="0" smtClean="0">
                <a:solidFill>
                  <a:srgbClr val="FFFFFF"/>
                </a:solidFill>
                <a:latin typeface="Bookman Old Style" pitchFamily="18" charset="0"/>
                <a:cs typeface="Arabic Typesetting" pitchFamily="66" charset="-78"/>
              </a:rPr>
              <a:t>Se equivocó de casa</a:t>
            </a:r>
            <a:r>
              <a:rPr lang="es-ES" sz="1600" i="1" dirty="0" smtClean="0">
                <a:latin typeface="Bookman Old Style" pitchFamily="18" charset="0"/>
                <a:cs typeface="Arabic Typesetting" pitchFamily="66" charset="-78"/>
              </a:rPr>
              <a:t>, </a:t>
            </a:r>
            <a:r>
              <a:rPr lang="es-ES" sz="1600" b="1" i="1" dirty="0" smtClean="0">
                <a:solidFill>
                  <a:srgbClr val="003300"/>
                </a:solidFill>
                <a:latin typeface="Bookman Old Style" pitchFamily="18" charset="0"/>
                <a:cs typeface="Arabic Typesetting" pitchFamily="66" charset="-78"/>
              </a:rPr>
              <a:t>lo cual </a:t>
            </a:r>
            <a:r>
              <a:rPr lang="es-ES" sz="1600" i="1" dirty="0" smtClean="0">
                <a:latin typeface="Bookman Old Style" pitchFamily="18" charset="0"/>
                <a:cs typeface="Arabic Typesetting" pitchFamily="66" charset="-78"/>
              </a:rPr>
              <a:t>nos hizo reír mucho </a:t>
            </a:r>
          </a:p>
        </p:txBody>
      </p:sp>
      <p:cxnSp>
        <p:nvCxnSpPr>
          <p:cNvPr id="16" name="15 Conector recto de flecha"/>
          <p:cNvCxnSpPr/>
          <p:nvPr/>
        </p:nvCxnSpPr>
        <p:spPr>
          <a:xfrm flipV="1">
            <a:off x="5643570" y="2786058"/>
            <a:ext cx="357190" cy="95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17 Rectángulo redondeado"/>
          <p:cNvSpPr/>
          <p:nvPr/>
        </p:nvSpPr>
        <p:spPr>
          <a:xfrm>
            <a:off x="6072198" y="2571744"/>
            <a:ext cx="2071702" cy="428628"/>
          </a:xfrm>
          <a:prstGeom prst="roundRect">
            <a:avLst/>
          </a:prstGeom>
          <a:solidFill>
            <a:schemeClr val="bg2">
              <a:lumMod val="60000"/>
              <a:lumOff val="40000"/>
              <a:alpha val="19000"/>
            </a:schemeClr>
          </a:solidFill>
          <a:ln w="349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i="1" dirty="0" smtClean="0">
                <a:solidFill>
                  <a:schemeClr val="accent2">
                    <a:lumMod val="50000"/>
                  </a:schemeClr>
                </a:solidFill>
              </a:rPr>
              <a:t>…lo que nos hizo reír</a:t>
            </a:r>
            <a:endParaRPr lang="es-ES" sz="1600" i="1" dirty="0">
              <a:solidFill>
                <a:schemeClr val="accent2">
                  <a:lumMod val="50000"/>
                </a:schemeClr>
              </a:solidFill>
            </a:endParaRPr>
          </a:p>
        </p:txBody>
      </p:sp>
      <p:sp>
        <p:nvSpPr>
          <p:cNvPr id="19" name="18 CuadroTexto"/>
          <p:cNvSpPr txBox="1"/>
          <p:nvPr/>
        </p:nvSpPr>
        <p:spPr>
          <a:xfrm>
            <a:off x="500034" y="4500570"/>
            <a:ext cx="6215106" cy="584775"/>
          </a:xfrm>
          <a:prstGeom prst="rect">
            <a:avLst/>
          </a:prstGeom>
          <a:solidFill>
            <a:schemeClr val="accent1">
              <a:lumMod val="75000"/>
            </a:schemeClr>
          </a:solidFill>
          <a:ln>
            <a:noFill/>
          </a:ln>
        </p:spPr>
        <p:txBody>
          <a:bodyPr wrap="square" rtlCol="0">
            <a:spAutoFit/>
          </a:bodyPr>
          <a:lstStyle/>
          <a:p>
            <a:r>
              <a:rPr lang="es-ES" sz="1600" i="1" dirty="0" smtClean="0">
                <a:latin typeface="Bookman Old Style" pitchFamily="18" charset="0"/>
                <a:cs typeface="Arabic Typesetting" pitchFamily="66" charset="-78"/>
              </a:rPr>
              <a:t> Al final, </a:t>
            </a:r>
            <a:r>
              <a:rPr lang="es-ES" sz="1600" i="1" dirty="0" smtClean="0">
                <a:solidFill>
                  <a:srgbClr val="FFFFFF"/>
                </a:solidFill>
                <a:latin typeface="Bookman Old Style" pitchFamily="18" charset="0"/>
                <a:cs typeface="Arabic Typesetting" pitchFamily="66" charset="-78"/>
              </a:rPr>
              <a:t>dejamos la tienda y alquilamos un bungaló</a:t>
            </a:r>
            <a:r>
              <a:rPr lang="es-ES" sz="1600" i="1" dirty="0" smtClean="0">
                <a:latin typeface="Bookman Old Style" pitchFamily="18" charset="0"/>
                <a:cs typeface="Arabic Typesetting" pitchFamily="66" charset="-78"/>
              </a:rPr>
              <a:t>, </a:t>
            </a:r>
            <a:r>
              <a:rPr lang="es-ES" sz="1600" b="1" i="1" dirty="0" smtClean="0">
                <a:solidFill>
                  <a:srgbClr val="003300"/>
                </a:solidFill>
                <a:latin typeface="Bookman Old Style" pitchFamily="18" charset="0"/>
                <a:cs typeface="Arabic Typesetting" pitchFamily="66" charset="-78"/>
              </a:rPr>
              <a:t>en lo cual </a:t>
            </a:r>
            <a:r>
              <a:rPr lang="es-ES" sz="1600" i="1" dirty="0" smtClean="0">
                <a:latin typeface="Bookman Old Style" pitchFamily="18" charset="0"/>
                <a:cs typeface="Arabic Typesetting" pitchFamily="66" charset="-78"/>
              </a:rPr>
              <a:t>ya había pensado yo antes</a:t>
            </a:r>
          </a:p>
        </p:txBody>
      </p:sp>
      <p:sp>
        <p:nvSpPr>
          <p:cNvPr id="20" name="19 Rectángulo redondeado"/>
          <p:cNvSpPr/>
          <p:nvPr/>
        </p:nvSpPr>
        <p:spPr>
          <a:xfrm>
            <a:off x="6858016" y="4429132"/>
            <a:ext cx="1714512" cy="714380"/>
          </a:xfrm>
          <a:prstGeom prst="roundRect">
            <a:avLst/>
          </a:prstGeom>
          <a:solidFill>
            <a:schemeClr val="bg2">
              <a:lumMod val="60000"/>
              <a:lumOff val="40000"/>
              <a:alpha val="19000"/>
            </a:schemeClr>
          </a:solidFill>
          <a:ln w="349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i="1" dirty="0" smtClean="0">
                <a:solidFill>
                  <a:schemeClr val="accent2">
                    <a:lumMod val="50000"/>
                  </a:schemeClr>
                </a:solidFill>
              </a:rPr>
              <a:t>…en lo que ya había pensado yo</a:t>
            </a:r>
            <a:endParaRPr lang="es-ES" sz="1600" i="1" dirty="0">
              <a:solidFill>
                <a:schemeClr val="accent2">
                  <a:lumMod val="50000"/>
                </a:schemeClr>
              </a:solidFill>
            </a:endParaRPr>
          </a:p>
        </p:txBody>
      </p:sp>
      <p:cxnSp>
        <p:nvCxnSpPr>
          <p:cNvPr id="21" name="20 Conector recto de flecha"/>
          <p:cNvCxnSpPr/>
          <p:nvPr/>
        </p:nvCxnSpPr>
        <p:spPr>
          <a:xfrm flipV="1">
            <a:off x="6643702" y="4786322"/>
            <a:ext cx="285752" cy="95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2 Marcador de contenido"/>
          <p:cNvSpPr txBox="1">
            <a:spLocks/>
          </p:cNvSpPr>
          <p:nvPr/>
        </p:nvSpPr>
        <p:spPr>
          <a:xfrm>
            <a:off x="642910" y="5286388"/>
            <a:ext cx="6572296" cy="428628"/>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s-ES" dirty="0" smtClean="0"/>
              <a:t>Se usa más a menudo que </a:t>
            </a:r>
            <a:r>
              <a:rPr lang="es-ES" i="1" dirty="0" smtClean="0">
                <a:solidFill>
                  <a:srgbClr val="FF3300"/>
                </a:solidFill>
              </a:rPr>
              <a:t>el cual, la cual, los cuales, las cuales</a:t>
            </a:r>
            <a:endParaRPr kumimoji="0" lang="es-ES"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1" animBg="1"/>
      <p:bldP spid="8" grpId="1" animBg="1"/>
      <p:bldP spid="12" grpId="0"/>
      <p:bldP spid="13" grpId="0" animBg="1"/>
      <p:bldP spid="18" grpId="0" animBg="1"/>
      <p:bldP spid="19" grpId="1" animBg="1"/>
      <p:bldP spid="20" grpId="1" animBg="1"/>
      <p:bldP spid="2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ES" dirty="0" smtClean="0"/>
              <a:t>Tema 2. </a:t>
            </a:r>
            <a:r>
              <a:rPr lang="es-ES" b="1" dirty="0" smtClean="0">
                <a:solidFill>
                  <a:srgbClr val="FFFFFF"/>
                </a:solidFill>
              </a:rPr>
              <a:t>Ciudades y pueblos</a:t>
            </a:r>
            <a:endParaRPr lang="es-ES" dirty="0"/>
          </a:p>
        </p:txBody>
      </p:sp>
      <p:sp>
        <p:nvSpPr>
          <p:cNvPr id="3" name="2 Marcador de contenido"/>
          <p:cNvSpPr>
            <a:spLocks noGrp="1"/>
          </p:cNvSpPr>
          <p:nvPr>
            <p:ph idx="1"/>
          </p:nvPr>
        </p:nvSpPr>
        <p:spPr>
          <a:xfrm>
            <a:off x="428596" y="1285861"/>
            <a:ext cx="8229600" cy="857256"/>
          </a:xfrm>
        </p:spPr>
        <p:txBody>
          <a:bodyPr>
            <a:normAutofit/>
          </a:bodyPr>
          <a:lstStyle/>
          <a:p>
            <a:pPr>
              <a:buNone/>
            </a:pPr>
            <a:r>
              <a:rPr lang="es-ES" sz="1800" dirty="0" smtClean="0"/>
              <a:t>Además de todos estos relativos,  hay otros relativos, de carácter</a:t>
            </a:r>
          </a:p>
          <a:p>
            <a:pPr>
              <a:buNone/>
            </a:pPr>
            <a:r>
              <a:rPr lang="es-ES" sz="1800" dirty="0" smtClean="0"/>
              <a:t>formal, que veremos a continuación.</a:t>
            </a:r>
            <a:endParaRPr lang="es-ES" sz="1800" dirty="0"/>
          </a:p>
        </p:txBody>
      </p:sp>
      <p:pic>
        <p:nvPicPr>
          <p:cNvPr id="4" name="Picture 2"/>
          <p:cNvPicPr>
            <a:picLocks noChangeAspect="1" noChangeArrowheads="1"/>
          </p:cNvPicPr>
          <p:nvPr/>
        </p:nvPicPr>
        <p:blipFill>
          <a:blip r:embed="rId3"/>
          <a:srcRect/>
          <a:stretch>
            <a:fillRect/>
          </a:stretch>
        </p:blipFill>
        <p:spPr bwMode="auto">
          <a:xfrm>
            <a:off x="7000892" y="285728"/>
            <a:ext cx="2000264" cy="1466032"/>
          </a:xfrm>
          <a:prstGeom prst="rect">
            <a:avLst/>
          </a:prstGeom>
          <a:noFill/>
          <a:ln w="9525">
            <a:noFill/>
            <a:miter lim="800000"/>
            <a:headEnd/>
            <a:tailEnd/>
          </a:ln>
          <a:effectLst/>
        </p:spPr>
      </p:pic>
      <p:sp>
        <p:nvSpPr>
          <p:cNvPr id="5" name="4 Marcador de contenido"/>
          <p:cNvSpPr txBox="1">
            <a:spLocks/>
          </p:cNvSpPr>
          <p:nvPr/>
        </p:nvSpPr>
        <p:spPr>
          <a:xfrm rot="20997888">
            <a:off x="352593" y="2008563"/>
            <a:ext cx="1834616" cy="9286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92500"/>
          </a:bodyPr>
          <a:lstStyle/>
          <a:p>
            <a:pPr marR="0" lvl="0" algn="ctr" defTabSz="914400" rtl="0" eaLnBrk="1" fontAlgn="auto" latinLnBrk="0" hangingPunct="1">
              <a:lnSpc>
                <a:spcPct val="100000"/>
              </a:lnSpc>
              <a:spcBef>
                <a:spcPct val="20000"/>
              </a:spcBef>
              <a:spcAft>
                <a:spcPts val="0"/>
              </a:spcAft>
              <a:buClrTx/>
              <a:buSzTx/>
              <a:buFont typeface="Arial" pitchFamily="34" charset="0"/>
              <a:buNone/>
              <a:tabLst/>
              <a:defRPr/>
            </a:pPr>
            <a:r>
              <a:rPr lang="es-ES" b="1" dirty="0" smtClean="0">
                <a:solidFill>
                  <a:srgbClr val="C00000"/>
                </a:solidFill>
              </a:rPr>
              <a:t>Cuyo, cuya, cuyos, cuyas</a:t>
            </a:r>
            <a:endParaRPr kumimoji="0" lang="es-ES" sz="1800" b="1" i="0" u="none" strike="noStrike" kern="1200" cap="none" spc="0" normalizeH="0" baseline="0" noProof="0" dirty="0">
              <a:ln>
                <a:noFill/>
              </a:ln>
              <a:solidFill>
                <a:srgbClr val="C00000"/>
              </a:solidFill>
              <a:effectLst/>
              <a:uLnTx/>
              <a:uFillTx/>
              <a:latin typeface="+mn-lt"/>
              <a:ea typeface="+mn-ea"/>
              <a:cs typeface="+mn-cs"/>
            </a:endParaRPr>
          </a:p>
        </p:txBody>
      </p:sp>
      <p:sp>
        <p:nvSpPr>
          <p:cNvPr id="6" name="5 CuadroTexto"/>
          <p:cNvSpPr txBox="1"/>
          <p:nvPr/>
        </p:nvSpPr>
        <p:spPr>
          <a:xfrm>
            <a:off x="642910" y="2857496"/>
            <a:ext cx="8264057" cy="1477328"/>
          </a:xfrm>
          <a:prstGeom prst="rect">
            <a:avLst/>
          </a:prstGeom>
          <a:noFill/>
        </p:spPr>
        <p:txBody>
          <a:bodyPr wrap="none" rtlCol="0">
            <a:spAutoFit/>
          </a:bodyPr>
          <a:lstStyle/>
          <a:p>
            <a:pPr>
              <a:buFont typeface="Arial" pitchFamily="34" charset="0"/>
              <a:buChar char="•"/>
            </a:pPr>
            <a:r>
              <a:rPr lang="es-ES" dirty="0" smtClean="0"/>
              <a:t> Se usa para expresar posesión o relación del antecedente con el sustantivo que sigue</a:t>
            </a:r>
          </a:p>
          <a:p>
            <a:r>
              <a:rPr lang="es-ES" dirty="0" smtClean="0"/>
              <a:t>al relativo</a:t>
            </a:r>
          </a:p>
          <a:p>
            <a:pPr>
              <a:buFont typeface="Arial" pitchFamily="34" charset="0"/>
              <a:buChar char="•"/>
            </a:pPr>
            <a:r>
              <a:rPr lang="es-ES" dirty="0" smtClean="0"/>
              <a:t> Siempre lleva antecedente, por eso siempre va entre dos nombres.</a:t>
            </a:r>
          </a:p>
          <a:p>
            <a:pPr>
              <a:buFont typeface="Arial" pitchFamily="34" charset="0"/>
              <a:buChar char="•"/>
            </a:pPr>
            <a:r>
              <a:rPr lang="es-ES" dirty="0" smtClean="0"/>
              <a:t> Concuerda en género y número con el sustantivo que va detrás</a:t>
            </a:r>
          </a:p>
          <a:p>
            <a:pPr>
              <a:buFont typeface="Arial" pitchFamily="34" charset="0"/>
              <a:buChar char="•"/>
            </a:pPr>
            <a:r>
              <a:rPr lang="es-ES" dirty="0" smtClean="0"/>
              <a:t> Puede llevar preposición</a:t>
            </a:r>
            <a:endParaRPr lang="es-ES" dirty="0"/>
          </a:p>
        </p:txBody>
      </p:sp>
      <p:sp>
        <p:nvSpPr>
          <p:cNvPr id="7" name="6 CuadroTexto"/>
          <p:cNvSpPr txBox="1"/>
          <p:nvPr/>
        </p:nvSpPr>
        <p:spPr>
          <a:xfrm>
            <a:off x="500034" y="4357694"/>
            <a:ext cx="8072492" cy="338554"/>
          </a:xfrm>
          <a:prstGeom prst="rect">
            <a:avLst/>
          </a:prstGeom>
          <a:solidFill>
            <a:schemeClr val="accent1">
              <a:lumMod val="75000"/>
            </a:schemeClr>
          </a:solidFill>
          <a:ln>
            <a:noFill/>
          </a:ln>
        </p:spPr>
        <p:txBody>
          <a:bodyPr wrap="square" rtlCol="0">
            <a:spAutoFit/>
          </a:bodyPr>
          <a:lstStyle/>
          <a:p>
            <a:r>
              <a:rPr lang="es-ES" sz="1600" i="1" dirty="0" smtClean="0">
                <a:solidFill>
                  <a:srgbClr val="FFFFFF"/>
                </a:solidFill>
                <a:latin typeface="Bookman Old Style" pitchFamily="18" charset="0"/>
                <a:cs typeface="Arabic Typesetting" pitchFamily="66" charset="-78"/>
              </a:rPr>
              <a:t>El vecino,</a:t>
            </a:r>
            <a:r>
              <a:rPr lang="es-ES" sz="1600" i="1" dirty="0" smtClean="0">
                <a:latin typeface="Bookman Old Style" pitchFamily="18" charset="0"/>
                <a:cs typeface="Arabic Typesetting" pitchFamily="66" charset="-78"/>
              </a:rPr>
              <a:t> </a:t>
            </a:r>
            <a:r>
              <a:rPr lang="es-ES" sz="1600" b="1" i="1" dirty="0" smtClean="0">
                <a:solidFill>
                  <a:srgbClr val="003300"/>
                </a:solidFill>
                <a:latin typeface="Bookman Old Style" pitchFamily="18" charset="0"/>
                <a:cs typeface="Arabic Typesetting" pitchFamily="66" charset="-78"/>
              </a:rPr>
              <a:t>cuya casa </a:t>
            </a:r>
            <a:r>
              <a:rPr lang="es-ES" sz="1600" i="1" dirty="0" smtClean="0">
                <a:latin typeface="Bookman Old Style" pitchFamily="18" charset="0"/>
                <a:cs typeface="Arabic Typesetting" pitchFamily="66" charset="-78"/>
              </a:rPr>
              <a:t>se </a:t>
            </a:r>
            <a:r>
              <a:rPr lang="es-ES" sz="1600" i="1" dirty="0" smtClean="0">
                <a:latin typeface="Bookman Old Style" pitchFamily="18" charset="0"/>
                <a:cs typeface="Arabic Typesetting" pitchFamily="66" charset="-78"/>
              </a:rPr>
              <a:t>inundó, está viviendo con nosotros ahora.</a:t>
            </a:r>
          </a:p>
        </p:txBody>
      </p:sp>
      <p:sp>
        <p:nvSpPr>
          <p:cNvPr id="8" name="7 CuadroTexto"/>
          <p:cNvSpPr txBox="1"/>
          <p:nvPr/>
        </p:nvSpPr>
        <p:spPr>
          <a:xfrm>
            <a:off x="500033" y="4869160"/>
            <a:ext cx="8072493" cy="584775"/>
          </a:xfrm>
          <a:prstGeom prst="rect">
            <a:avLst/>
          </a:prstGeom>
          <a:solidFill>
            <a:schemeClr val="accent1">
              <a:lumMod val="75000"/>
            </a:schemeClr>
          </a:solidFill>
          <a:ln>
            <a:noFill/>
          </a:ln>
        </p:spPr>
        <p:txBody>
          <a:bodyPr wrap="square" rtlCol="0">
            <a:spAutoFit/>
          </a:bodyPr>
          <a:lstStyle/>
          <a:p>
            <a:r>
              <a:rPr lang="es-ES" sz="1600" i="1" dirty="0" smtClean="0">
                <a:latin typeface="Bookman Old Style" pitchFamily="18" charset="0"/>
                <a:cs typeface="Arabic Typesetting" pitchFamily="66" charset="-78"/>
              </a:rPr>
              <a:t>Juan tiene </a:t>
            </a:r>
            <a:r>
              <a:rPr lang="es-ES" sz="1600" i="1" dirty="0" smtClean="0">
                <a:solidFill>
                  <a:srgbClr val="FFFFFF"/>
                </a:solidFill>
                <a:latin typeface="Bookman Old Style" pitchFamily="18" charset="0"/>
                <a:cs typeface="Arabic Typesetting" pitchFamily="66" charset="-78"/>
              </a:rPr>
              <a:t>una amiga </a:t>
            </a:r>
            <a:r>
              <a:rPr lang="es-ES" sz="1600" b="1" i="1" dirty="0" smtClean="0">
                <a:solidFill>
                  <a:srgbClr val="003300"/>
                </a:solidFill>
                <a:latin typeface="Bookman Old Style" pitchFamily="18" charset="0"/>
                <a:cs typeface="Arabic Typesetting" pitchFamily="66" charset="-78"/>
              </a:rPr>
              <a:t>cuya hija </a:t>
            </a:r>
            <a:r>
              <a:rPr lang="es-ES" sz="1600" i="1" dirty="0" smtClean="0">
                <a:latin typeface="Bookman Old Style" pitchFamily="18" charset="0"/>
                <a:cs typeface="Arabic Typesetting" pitchFamily="66" charset="-78"/>
              </a:rPr>
              <a:t>pone un puesto de artesanía en las ferias de los pueblos.  </a:t>
            </a:r>
          </a:p>
        </p:txBody>
      </p:sp>
      <p:sp>
        <p:nvSpPr>
          <p:cNvPr id="9" name="8 CuadroTexto"/>
          <p:cNvSpPr txBox="1"/>
          <p:nvPr/>
        </p:nvSpPr>
        <p:spPr>
          <a:xfrm>
            <a:off x="514984" y="5545739"/>
            <a:ext cx="8057543" cy="338554"/>
          </a:xfrm>
          <a:prstGeom prst="rect">
            <a:avLst/>
          </a:prstGeom>
          <a:solidFill>
            <a:schemeClr val="accent1">
              <a:lumMod val="75000"/>
            </a:schemeClr>
          </a:solidFill>
          <a:ln>
            <a:noFill/>
          </a:ln>
        </p:spPr>
        <p:txBody>
          <a:bodyPr wrap="square" rtlCol="0">
            <a:spAutoFit/>
          </a:bodyPr>
          <a:lstStyle/>
          <a:p>
            <a:r>
              <a:rPr lang="es-ES" sz="1600" i="1" dirty="0" smtClean="0">
                <a:solidFill>
                  <a:srgbClr val="FFFFFF"/>
                </a:solidFill>
                <a:latin typeface="Bookman Old Style" pitchFamily="18" charset="0"/>
                <a:cs typeface="Arabic Typesetting" pitchFamily="66" charset="-78"/>
              </a:rPr>
              <a:t>Pedro</a:t>
            </a:r>
            <a:r>
              <a:rPr lang="es-ES" sz="1600" i="1" dirty="0" smtClean="0">
                <a:latin typeface="Bookman Old Style" pitchFamily="18" charset="0"/>
                <a:cs typeface="Arabic Typesetting" pitchFamily="66" charset="-78"/>
              </a:rPr>
              <a:t>, </a:t>
            </a:r>
            <a:r>
              <a:rPr lang="es-ES" sz="1600" b="1" i="1" dirty="0" smtClean="0">
                <a:solidFill>
                  <a:srgbClr val="003300"/>
                </a:solidFill>
                <a:latin typeface="Bookman Old Style" pitchFamily="18" charset="0"/>
                <a:cs typeface="Arabic Typesetting" pitchFamily="66" charset="-78"/>
              </a:rPr>
              <a:t>de cuyos niños </a:t>
            </a:r>
            <a:r>
              <a:rPr lang="es-ES" sz="1600" i="1" dirty="0" smtClean="0">
                <a:latin typeface="Bookman Old Style" pitchFamily="18" charset="0"/>
                <a:cs typeface="Arabic Typesetting" pitchFamily="66" charset="-78"/>
              </a:rPr>
              <a:t>te hablé el otro día, también trabaja de jardinero.</a:t>
            </a:r>
          </a:p>
        </p:txBody>
      </p:sp>
      <p:sp>
        <p:nvSpPr>
          <p:cNvPr id="10" name="9 CuadroTexto"/>
          <p:cNvSpPr txBox="1"/>
          <p:nvPr/>
        </p:nvSpPr>
        <p:spPr>
          <a:xfrm>
            <a:off x="500034" y="5974367"/>
            <a:ext cx="8072494" cy="338554"/>
          </a:xfrm>
          <a:prstGeom prst="rect">
            <a:avLst/>
          </a:prstGeom>
          <a:solidFill>
            <a:schemeClr val="accent1">
              <a:lumMod val="75000"/>
            </a:schemeClr>
          </a:solidFill>
          <a:ln>
            <a:noFill/>
          </a:ln>
        </p:spPr>
        <p:txBody>
          <a:bodyPr wrap="square" rtlCol="0">
            <a:spAutoFit/>
          </a:bodyPr>
          <a:lstStyle/>
          <a:p>
            <a:r>
              <a:rPr lang="es-ES" sz="1600" i="1" dirty="0" smtClean="0">
                <a:solidFill>
                  <a:srgbClr val="FFFFFF"/>
                </a:solidFill>
                <a:latin typeface="Bookman Old Style" pitchFamily="18" charset="0"/>
                <a:cs typeface="Arabic Typesetting" pitchFamily="66" charset="-78"/>
              </a:rPr>
              <a:t>La chica </a:t>
            </a:r>
            <a:r>
              <a:rPr lang="es-ES" sz="1600" b="1" i="1" dirty="0" smtClean="0">
                <a:solidFill>
                  <a:srgbClr val="003300"/>
                </a:solidFill>
                <a:latin typeface="Bookman Old Style" pitchFamily="18" charset="0"/>
                <a:cs typeface="Arabic Typesetting" pitchFamily="66" charset="-78"/>
              </a:rPr>
              <a:t>con cuyas llaves </a:t>
            </a:r>
            <a:r>
              <a:rPr lang="es-ES" sz="1600" i="1" dirty="0" smtClean="0">
                <a:latin typeface="Bookman Old Style" pitchFamily="18" charset="0"/>
                <a:cs typeface="Arabic Typesetting" pitchFamily="66" charset="-78"/>
              </a:rPr>
              <a:t>entré yo en la casa, ahora está de viaje por Panamá.</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1"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1"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animBg="1"/>
      <p:bldP spid="6" grpId="0"/>
      <p:bldP spid="7" grpId="1" animBg="1"/>
      <p:bldP spid="8" grpId="1" animBg="1"/>
      <p:bldP spid="9" grpId="1" animBg="1"/>
      <p:bldP spid="10"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ES" dirty="0" smtClean="0"/>
              <a:t>Tema 2. </a:t>
            </a:r>
            <a:r>
              <a:rPr lang="es-ES" b="1" dirty="0" smtClean="0">
                <a:solidFill>
                  <a:srgbClr val="FFFFFF"/>
                </a:solidFill>
              </a:rPr>
              <a:t>Ciudades y pueblos</a:t>
            </a:r>
            <a:endParaRPr lang="es-ES" dirty="0"/>
          </a:p>
        </p:txBody>
      </p:sp>
      <p:sp>
        <p:nvSpPr>
          <p:cNvPr id="3" name="2 Marcador de contenido"/>
          <p:cNvSpPr>
            <a:spLocks noGrp="1"/>
          </p:cNvSpPr>
          <p:nvPr>
            <p:ph idx="1"/>
          </p:nvPr>
        </p:nvSpPr>
        <p:spPr>
          <a:xfrm>
            <a:off x="428596" y="1857364"/>
            <a:ext cx="8501122" cy="1114420"/>
          </a:xfrm>
        </p:spPr>
        <p:txBody>
          <a:bodyPr>
            <a:normAutofit/>
          </a:bodyPr>
          <a:lstStyle/>
          <a:p>
            <a:r>
              <a:rPr lang="es-ES" sz="1800" dirty="0" smtClean="0"/>
              <a:t>Indica cantidad (equivale a “todo lo que, toda la que, todos los que, todas las que”)</a:t>
            </a:r>
          </a:p>
          <a:p>
            <a:r>
              <a:rPr lang="es-ES" sz="1800" dirty="0" smtClean="0"/>
              <a:t>No lleva antecedente</a:t>
            </a:r>
          </a:p>
          <a:p>
            <a:r>
              <a:rPr lang="es-ES" sz="1800" dirty="0" smtClean="0"/>
              <a:t>Puede seguirle un nombre al que  cuantifica y con el que concuerda</a:t>
            </a:r>
          </a:p>
        </p:txBody>
      </p:sp>
      <p:pic>
        <p:nvPicPr>
          <p:cNvPr id="4" name="Picture 2"/>
          <p:cNvPicPr>
            <a:picLocks noChangeAspect="1" noChangeArrowheads="1"/>
          </p:cNvPicPr>
          <p:nvPr/>
        </p:nvPicPr>
        <p:blipFill>
          <a:blip r:embed="rId2"/>
          <a:srcRect/>
          <a:stretch>
            <a:fillRect/>
          </a:stretch>
        </p:blipFill>
        <p:spPr bwMode="auto">
          <a:xfrm>
            <a:off x="7000892" y="285728"/>
            <a:ext cx="2000264" cy="1466032"/>
          </a:xfrm>
          <a:prstGeom prst="rect">
            <a:avLst/>
          </a:prstGeom>
          <a:noFill/>
          <a:ln w="9525">
            <a:noFill/>
            <a:miter lim="800000"/>
            <a:headEnd/>
            <a:tailEnd/>
          </a:ln>
          <a:effectLst/>
        </p:spPr>
      </p:pic>
      <p:sp>
        <p:nvSpPr>
          <p:cNvPr id="5" name="4 Marcador de contenido"/>
          <p:cNvSpPr txBox="1">
            <a:spLocks/>
          </p:cNvSpPr>
          <p:nvPr/>
        </p:nvSpPr>
        <p:spPr>
          <a:xfrm rot="20997888">
            <a:off x="9057" y="1139658"/>
            <a:ext cx="2949885" cy="7344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92500" lnSpcReduction="20000"/>
          </a:bodyPr>
          <a:lstStyle/>
          <a:p>
            <a:pPr marR="0" lvl="0" algn="ctr" defTabSz="914400" rtl="0" eaLnBrk="1" fontAlgn="auto" latinLnBrk="0" hangingPunct="1">
              <a:lnSpc>
                <a:spcPct val="100000"/>
              </a:lnSpc>
              <a:spcBef>
                <a:spcPct val="20000"/>
              </a:spcBef>
              <a:spcAft>
                <a:spcPts val="0"/>
              </a:spcAft>
              <a:buClrTx/>
              <a:buSzTx/>
              <a:buFont typeface="Arial" pitchFamily="34" charset="0"/>
              <a:buNone/>
              <a:tabLst/>
              <a:defRPr/>
            </a:pPr>
            <a:r>
              <a:rPr lang="es-ES" b="1" dirty="0" smtClean="0">
                <a:solidFill>
                  <a:srgbClr val="C00000"/>
                </a:solidFill>
              </a:rPr>
              <a:t>Cuanto, cuanta, cuantos, cuantas</a:t>
            </a:r>
          </a:p>
        </p:txBody>
      </p:sp>
      <p:sp>
        <p:nvSpPr>
          <p:cNvPr id="6" name="5 CuadroTexto"/>
          <p:cNvSpPr txBox="1"/>
          <p:nvPr/>
        </p:nvSpPr>
        <p:spPr>
          <a:xfrm>
            <a:off x="661309" y="4045541"/>
            <a:ext cx="6286544" cy="338554"/>
          </a:xfrm>
          <a:prstGeom prst="rect">
            <a:avLst/>
          </a:prstGeom>
          <a:solidFill>
            <a:schemeClr val="accent1">
              <a:lumMod val="75000"/>
            </a:schemeClr>
          </a:solidFill>
          <a:ln>
            <a:noFill/>
          </a:ln>
        </p:spPr>
        <p:txBody>
          <a:bodyPr wrap="square" rtlCol="0">
            <a:spAutoFit/>
          </a:bodyPr>
          <a:lstStyle/>
          <a:p>
            <a:r>
              <a:rPr lang="es-ES" sz="1600" i="1" dirty="0" smtClean="0">
                <a:latin typeface="Bookman Old Style" pitchFamily="18" charset="0"/>
                <a:cs typeface="Arabic Typesetting" pitchFamily="66" charset="-78"/>
              </a:rPr>
              <a:t>Habla </a:t>
            </a:r>
            <a:r>
              <a:rPr lang="es-ES" sz="1600" b="1" i="1" dirty="0" smtClean="0">
                <a:solidFill>
                  <a:srgbClr val="003300"/>
                </a:solidFill>
                <a:latin typeface="Bookman Old Style" pitchFamily="18" charset="0"/>
                <a:cs typeface="Arabic Typesetting" pitchFamily="66" charset="-78"/>
              </a:rPr>
              <a:t>cuanto quieras </a:t>
            </a:r>
            <a:r>
              <a:rPr lang="es-ES" sz="1600" i="1" dirty="0" smtClean="0">
                <a:latin typeface="Bookman Old Style" pitchFamily="18" charset="0"/>
                <a:cs typeface="Arabic Typesetting" pitchFamily="66" charset="-78"/>
              </a:rPr>
              <a:t>sobre ello.  No vas a solucionar nada.</a:t>
            </a:r>
          </a:p>
        </p:txBody>
      </p:sp>
      <p:sp>
        <p:nvSpPr>
          <p:cNvPr id="7" name="6 CuadroTexto"/>
          <p:cNvSpPr txBox="1"/>
          <p:nvPr/>
        </p:nvSpPr>
        <p:spPr>
          <a:xfrm>
            <a:off x="571472" y="3675704"/>
            <a:ext cx="2571768" cy="369332"/>
          </a:xfrm>
          <a:prstGeom prst="rect">
            <a:avLst/>
          </a:prstGeom>
          <a:noFill/>
        </p:spPr>
        <p:txBody>
          <a:bodyPr wrap="square" rtlCol="0">
            <a:spAutoFit/>
          </a:bodyPr>
          <a:lstStyle/>
          <a:p>
            <a:pPr>
              <a:buFont typeface="Arial" pitchFamily="34" charset="0"/>
              <a:buChar char="•"/>
            </a:pPr>
            <a:r>
              <a:rPr lang="es-ES" dirty="0" smtClean="0"/>
              <a:t> Puede ir sin el nombre</a:t>
            </a:r>
            <a:endParaRPr lang="es-ES" dirty="0"/>
          </a:p>
        </p:txBody>
      </p:sp>
      <p:sp>
        <p:nvSpPr>
          <p:cNvPr id="8" name="7 CuadroTexto"/>
          <p:cNvSpPr txBox="1"/>
          <p:nvPr/>
        </p:nvSpPr>
        <p:spPr>
          <a:xfrm>
            <a:off x="642910" y="3286124"/>
            <a:ext cx="4714908" cy="338554"/>
          </a:xfrm>
          <a:prstGeom prst="rect">
            <a:avLst/>
          </a:prstGeom>
          <a:solidFill>
            <a:schemeClr val="accent1">
              <a:lumMod val="75000"/>
            </a:schemeClr>
          </a:solidFill>
          <a:ln>
            <a:noFill/>
          </a:ln>
        </p:spPr>
        <p:txBody>
          <a:bodyPr wrap="square" rtlCol="0">
            <a:spAutoFit/>
          </a:bodyPr>
          <a:lstStyle/>
          <a:p>
            <a:r>
              <a:rPr lang="es-ES" sz="1600" i="1" dirty="0" smtClean="0">
                <a:latin typeface="Bookman Old Style" pitchFamily="18" charset="0"/>
                <a:cs typeface="Arabic Typesetting" pitchFamily="66" charset="-78"/>
              </a:rPr>
              <a:t>Bebe </a:t>
            </a:r>
            <a:r>
              <a:rPr lang="es-ES" sz="1600" b="1" i="1" dirty="0" smtClean="0">
                <a:solidFill>
                  <a:srgbClr val="003300"/>
                </a:solidFill>
                <a:latin typeface="Bookman Old Style" pitchFamily="18" charset="0"/>
                <a:cs typeface="Arabic Typesetting" pitchFamily="66" charset="-78"/>
              </a:rPr>
              <a:t>cuanta cerveza </a:t>
            </a:r>
            <a:r>
              <a:rPr lang="es-ES" sz="1600" i="1" dirty="0" smtClean="0">
                <a:latin typeface="Bookman Old Style" pitchFamily="18" charset="0"/>
                <a:cs typeface="Arabic Typesetting" pitchFamily="66" charset="-78"/>
              </a:rPr>
              <a:t>quiere. No tiene límite.</a:t>
            </a:r>
          </a:p>
        </p:txBody>
      </p:sp>
      <p:sp>
        <p:nvSpPr>
          <p:cNvPr id="9" name="8 CuadroTexto"/>
          <p:cNvSpPr txBox="1"/>
          <p:nvPr/>
        </p:nvSpPr>
        <p:spPr>
          <a:xfrm>
            <a:off x="642910" y="2857496"/>
            <a:ext cx="6500858" cy="338554"/>
          </a:xfrm>
          <a:prstGeom prst="rect">
            <a:avLst/>
          </a:prstGeom>
          <a:solidFill>
            <a:schemeClr val="accent1">
              <a:lumMod val="75000"/>
            </a:schemeClr>
          </a:solidFill>
          <a:ln>
            <a:noFill/>
          </a:ln>
        </p:spPr>
        <p:txBody>
          <a:bodyPr wrap="square" rtlCol="0">
            <a:spAutoFit/>
          </a:bodyPr>
          <a:lstStyle/>
          <a:p>
            <a:r>
              <a:rPr lang="es-ES" sz="1600" i="1" dirty="0" smtClean="0">
                <a:latin typeface="Bookman Old Style" pitchFamily="18" charset="0"/>
                <a:cs typeface="Arabic Typesetting" pitchFamily="66" charset="-78"/>
              </a:rPr>
              <a:t>Tiene </a:t>
            </a:r>
            <a:r>
              <a:rPr lang="es-ES" sz="1600" b="1" i="1" dirty="0" smtClean="0">
                <a:solidFill>
                  <a:srgbClr val="003300"/>
                </a:solidFill>
                <a:latin typeface="Bookman Old Style" pitchFamily="18" charset="0"/>
                <a:cs typeface="Arabic Typesetting" pitchFamily="66" charset="-78"/>
              </a:rPr>
              <a:t>cuanto dinero </a:t>
            </a:r>
            <a:r>
              <a:rPr lang="es-ES" sz="1600" i="1" dirty="0" smtClean="0">
                <a:latin typeface="Bookman Old Style" pitchFamily="18" charset="0"/>
                <a:cs typeface="Arabic Typesetting" pitchFamily="66" charset="-78"/>
              </a:rPr>
              <a:t>puedas imaginarte. Pero no gasta un duro.</a:t>
            </a:r>
          </a:p>
        </p:txBody>
      </p:sp>
      <p:sp>
        <p:nvSpPr>
          <p:cNvPr id="10" name="9 CuadroTexto"/>
          <p:cNvSpPr txBox="1"/>
          <p:nvPr/>
        </p:nvSpPr>
        <p:spPr>
          <a:xfrm>
            <a:off x="648084" y="5536627"/>
            <a:ext cx="5643602" cy="338554"/>
          </a:xfrm>
          <a:prstGeom prst="rect">
            <a:avLst/>
          </a:prstGeom>
          <a:solidFill>
            <a:schemeClr val="accent1">
              <a:lumMod val="75000"/>
            </a:schemeClr>
          </a:solidFill>
          <a:ln>
            <a:noFill/>
          </a:ln>
        </p:spPr>
        <p:txBody>
          <a:bodyPr wrap="square" rtlCol="0">
            <a:spAutoFit/>
          </a:bodyPr>
          <a:lstStyle/>
          <a:p>
            <a:r>
              <a:rPr lang="es-ES" sz="1600" i="1" dirty="0" smtClean="0">
                <a:latin typeface="Bookman Old Style" pitchFamily="18" charset="0"/>
                <a:cs typeface="Arabic Typesetting" pitchFamily="66" charset="-78"/>
              </a:rPr>
              <a:t>Suspira </a:t>
            </a:r>
            <a:r>
              <a:rPr lang="es-ES" sz="1600" b="1" i="1" dirty="0" smtClean="0">
                <a:solidFill>
                  <a:srgbClr val="003300"/>
                </a:solidFill>
                <a:latin typeface="Bookman Old Style" pitchFamily="18" charset="0"/>
                <a:cs typeface="Arabic Typesetting" pitchFamily="66" charset="-78"/>
              </a:rPr>
              <a:t>por cuantos chicos </a:t>
            </a:r>
            <a:r>
              <a:rPr lang="es-ES" sz="1600" i="1" dirty="0" smtClean="0">
                <a:latin typeface="Bookman Old Style" pitchFamily="18" charset="0"/>
                <a:cs typeface="Arabic Typesetting" pitchFamily="66" charset="-78"/>
              </a:rPr>
              <a:t>ve. Es muy enamoradiza. </a:t>
            </a:r>
          </a:p>
        </p:txBody>
      </p:sp>
      <p:sp>
        <p:nvSpPr>
          <p:cNvPr id="11" name="10 CuadroTexto"/>
          <p:cNvSpPr txBox="1"/>
          <p:nvPr/>
        </p:nvSpPr>
        <p:spPr>
          <a:xfrm>
            <a:off x="642910" y="5122782"/>
            <a:ext cx="5214974" cy="338554"/>
          </a:xfrm>
          <a:prstGeom prst="rect">
            <a:avLst/>
          </a:prstGeom>
          <a:solidFill>
            <a:schemeClr val="accent1">
              <a:lumMod val="75000"/>
            </a:schemeClr>
          </a:solidFill>
          <a:ln>
            <a:noFill/>
          </a:ln>
        </p:spPr>
        <p:txBody>
          <a:bodyPr wrap="square" rtlCol="0">
            <a:spAutoFit/>
          </a:bodyPr>
          <a:lstStyle/>
          <a:p>
            <a:r>
              <a:rPr lang="es-ES" sz="1600" i="1" dirty="0" smtClean="0">
                <a:latin typeface="Bookman Old Style" pitchFamily="18" charset="0"/>
                <a:cs typeface="Arabic Typesetting" pitchFamily="66" charset="-78"/>
              </a:rPr>
              <a:t>Me habla </a:t>
            </a:r>
            <a:r>
              <a:rPr lang="es-ES" sz="1600" b="1" i="1" dirty="0" smtClean="0">
                <a:solidFill>
                  <a:srgbClr val="003300"/>
                </a:solidFill>
                <a:latin typeface="Bookman Old Style" pitchFamily="18" charset="0"/>
                <a:cs typeface="Arabic Typesetting" pitchFamily="66" charset="-78"/>
              </a:rPr>
              <a:t>de cuantas trampas </a:t>
            </a:r>
            <a:r>
              <a:rPr lang="es-ES" sz="1600" i="1" dirty="0" smtClean="0">
                <a:latin typeface="Bookman Old Style" pitchFamily="18" charset="0"/>
                <a:cs typeface="Arabic Typesetting" pitchFamily="66" charset="-78"/>
              </a:rPr>
              <a:t>en el juego conoce. </a:t>
            </a:r>
          </a:p>
        </p:txBody>
      </p:sp>
      <p:sp>
        <p:nvSpPr>
          <p:cNvPr id="12" name="11 CuadroTexto"/>
          <p:cNvSpPr txBox="1"/>
          <p:nvPr/>
        </p:nvSpPr>
        <p:spPr>
          <a:xfrm>
            <a:off x="626696" y="4725603"/>
            <a:ext cx="7572428" cy="369332"/>
          </a:xfrm>
          <a:prstGeom prst="rect">
            <a:avLst/>
          </a:prstGeom>
          <a:noFill/>
        </p:spPr>
        <p:txBody>
          <a:bodyPr wrap="square" rtlCol="0">
            <a:spAutoFit/>
          </a:bodyPr>
          <a:lstStyle/>
          <a:p>
            <a:pPr>
              <a:buFont typeface="Arial" pitchFamily="34" charset="0"/>
              <a:buChar char="•"/>
            </a:pPr>
            <a:r>
              <a:rPr lang="es-ES" dirty="0" smtClean="0"/>
              <a:t> Puede llevar preposición</a:t>
            </a:r>
            <a:endParaRPr lang="es-ES" dirty="0"/>
          </a:p>
        </p:txBody>
      </p:sp>
      <p:sp>
        <p:nvSpPr>
          <p:cNvPr id="13" name="12 CuadroTexto"/>
          <p:cNvSpPr txBox="1"/>
          <p:nvPr/>
        </p:nvSpPr>
        <p:spPr>
          <a:xfrm>
            <a:off x="648025" y="6024131"/>
            <a:ext cx="6286544" cy="338554"/>
          </a:xfrm>
          <a:prstGeom prst="rect">
            <a:avLst/>
          </a:prstGeom>
          <a:solidFill>
            <a:schemeClr val="accent1">
              <a:lumMod val="75000"/>
            </a:schemeClr>
          </a:solidFill>
          <a:ln>
            <a:noFill/>
          </a:ln>
        </p:spPr>
        <p:txBody>
          <a:bodyPr wrap="square" rtlCol="0">
            <a:spAutoFit/>
          </a:bodyPr>
          <a:lstStyle/>
          <a:p>
            <a:r>
              <a:rPr lang="es-ES" sz="1600" i="1" dirty="0" smtClean="0">
                <a:latin typeface="Bookman Old Style" pitchFamily="18" charset="0"/>
                <a:cs typeface="Arabic Typesetting" pitchFamily="66" charset="-78"/>
              </a:rPr>
              <a:t>Les digo lo mismo </a:t>
            </a:r>
            <a:r>
              <a:rPr lang="es-ES" sz="1600" b="1" i="1" dirty="0" smtClean="0">
                <a:solidFill>
                  <a:srgbClr val="003300"/>
                </a:solidFill>
                <a:latin typeface="Bookman Old Style" pitchFamily="18" charset="0"/>
                <a:cs typeface="Arabic Typesetting" pitchFamily="66" charset="-78"/>
              </a:rPr>
              <a:t>a cuantos </a:t>
            </a:r>
            <a:r>
              <a:rPr lang="es-ES" sz="1600" i="1" dirty="0" smtClean="0">
                <a:latin typeface="Bookman Old Style" pitchFamily="18" charset="0"/>
                <a:cs typeface="Arabic Typesetting" pitchFamily="66" charset="-78"/>
              </a:rPr>
              <a:t>me llaman. No hago diferencias.</a:t>
            </a:r>
          </a:p>
        </p:txBody>
      </p:sp>
      <p:sp>
        <p:nvSpPr>
          <p:cNvPr id="14" name="13 Rectángulo redondeado"/>
          <p:cNvSpPr/>
          <p:nvPr/>
        </p:nvSpPr>
        <p:spPr>
          <a:xfrm>
            <a:off x="7358082" y="2714620"/>
            <a:ext cx="1643074" cy="500066"/>
          </a:xfrm>
          <a:prstGeom prst="roundRect">
            <a:avLst/>
          </a:prstGeom>
          <a:solidFill>
            <a:schemeClr val="bg2">
              <a:lumMod val="60000"/>
              <a:lumOff val="40000"/>
              <a:alpha val="19000"/>
            </a:schemeClr>
          </a:solidFill>
          <a:ln w="349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i="1" dirty="0" smtClean="0">
                <a:solidFill>
                  <a:schemeClr val="accent2">
                    <a:lumMod val="50000"/>
                  </a:schemeClr>
                </a:solidFill>
              </a:rPr>
              <a:t>…todo el dinero que…</a:t>
            </a:r>
            <a:endParaRPr lang="es-ES" sz="1600" i="1" dirty="0">
              <a:solidFill>
                <a:schemeClr val="accent2">
                  <a:lumMod val="50000"/>
                </a:schemeClr>
              </a:solidFill>
            </a:endParaRPr>
          </a:p>
        </p:txBody>
      </p:sp>
      <p:sp>
        <p:nvSpPr>
          <p:cNvPr id="15" name="14 Rectángulo redondeado"/>
          <p:cNvSpPr/>
          <p:nvPr/>
        </p:nvSpPr>
        <p:spPr>
          <a:xfrm>
            <a:off x="5429256" y="3286124"/>
            <a:ext cx="2214578" cy="357190"/>
          </a:xfrm>
          <a:prstGeom prst="roundRect">
            <a:avLst/>
          </a:prstGeom>
          <a:solidFill>
            <a:schemeClr val="bg2">
              <a:lumMod val="60000"/>
              <a:lumOff val="40000"/>
              <a:alpha val="19000"/>
            </a:schemeClr>
          </a:solidFill>
          <a:ln w="349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i="1" dirty="0" smtClean="0">
                <a:solidFill>
                  <a:schemeClr val="accent2">
                    <a:lumMod val="50000"/>
                  </a:schemeClr>
                </a:solidFill>
              </a:rPr>
              <a:t>…toda la cerveza que…</a:t>
            </a:r>
            <a:endParaRPr lang="es-ES" sz="1600" i="1" dirty="0">
              <a:solidFill>
                <a:schemeClr val="accent2">
                  <a:lumMod val="50000"/>
                </a:schemeClr>
              </a:solidFill>
            </a:endParaRPr>
          </a:p>
        </p:txBody>
      </p:sp>
      <p:sp>
        <p:nvSpPr>
          <p:cNvPr id="16" name="15 Rectángulo redondeado"/>
          <p:cNvSpPr/>
          <p:nvPr/>
        </p:nvSpPr>
        <p:spPr>
          <a:xfrm>
            <a:off x="7143768" y="4068680"/>
            <a:ext cx="1928826" cy="357190"/>
          </a:xfrm>
          <a:prstGeom prst="roundRect">
            <a:avLst/>
          </a:prstGeom>
          <a:solidFill>
            <a:schemeClr val="bg2">
              <a:lumMod val="60000"/>
              <a:lumOff val="40000"/>
              <a:alpha val="19000"/>
            </a:schemeClr>
          </a:solidFill>
          <a:ln w="349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i="1" dirty="0" smtClean="0">
                <a:solidFill>
                  <a:schemeClr val="accent2">
                    <a:lumMod val="50000"/>
                  </a:schemeClr>
                </a:solidFill>
              </a:rPr>
              <a:t>…todo lo que…</a:t>
            </a:r>
            <a:endParaRPr lang="es-ES" sz="1600" i="1" dirty="0">
              <a:solidFill>
                <a:schemeClr val="accent2">
                  <a:lumMod val="50000"/>
                </a:schemeClr>
              </a:solidFill>
            </a:endParaRPr>
          </a:p>
        </p:txBody>
      </p:sp>
      <p:sp>
        <p:nvSpPr>
          <p:cNvPr id="17" name="16 Rectángulo redondeado"/>
          <p:cNvSpPr/>
          <p:nvPr/>
        </p:nvSpPr>
        <p:spPr>
          <a:xfrm>
            <a:off x="6818979" y="5499126"/>
            <a:ext cx="2286016" cy="357190"/>
          </a:xfrm>
          <a:prstGeom prst="roundRect">
            <a:avLst/>
          </a:prstGeom>
          <a:solidFill>
            <a:schemeClr val="bg2">
              <a:lumMod val="60000"/>
              <a:lumOff val="40000"/>
              <a:alpha val="19000"/>
            </a:schemeClr>
          </a:solidFill>
          <a:ln w="349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i="1" dirty="0" smtClean="0">
                <a:solidFill>
                  <a:schemeClr val="accent2">
                    <a:lumMod val="50000"/>
                  </a:schemeClr>
                </a:solidFill>
              </a:rPr>
              <a:t>…todos los chicos que…</a:t>
            </a:r>
            <a:endParaRPr lang="es-ES" sz="1600" i="1" dirty="0">
              <a:solidFill>
                <a:schemeClr val="accent2">
                  <a:lumMod val="50000"/>
                </a:schemeClr>
              </a:solidFill>
            </a:endParaRPr>
          </a:p>
        </p:txBody>
      </p:sp>
      <p:sp>
        <p:nvSpPr>
          <p:cNvPr id="18" name="17 Rectángulo redondeado"/>
          <p:cNvSpPr/>
          <p:nvPr/>
        </p:nvSpPr>
        <p:spPr>
          <a:xfrm>
            <a:off x="7143768" y="6000768"/>
            <a:ext cx="1928826" cy="357190"/>
          </a:xfrm>
          <a:prstGeom prst="roundRect">
            <a:avLst/>
          </a:prstGeom>
          <a:solidFill>
            <a:schemeClr val="bg2">
              <a:lumMod val="60000"/>
              <a:lumOff val="40000"/>
              <a:alpha val="19000"/>
            </a:schemeClr>
          </a:solidFill>
          <a:ln w="349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i="1" dirty="0" smtClean="0">
                <a:solidFill>
                  <a:schemeClr val="accent2">
                    <a:lumMod val="50000"/>
                  </a:schemeClr>
                </a:solidFill>
              </a:rPr>
              <a:t>…todos los que…</a:t>
            </a:r>
            <a:endParaRPr lang="es-ES" sz="1600" i="1" dirty="0">
              <a:solidFill>
                <a:schemeClr val="accent2">
                  <a:lumMod val="50000"/>
                </a:schemeClr>
              </a:solidFill>
            </a:endParaRPr>
          </a:p>
        </p:txBody>
      </p:sp>
      <p:sp>
        <p:nvSpPr>
          <p:cNvPr id="19" name="18 Rectángulo redondeado"/>
          <p:cNvSpPr/>
          <p:nvPr/>
        </p:nvSpPr>
        <p:spPr>
          <a:xfrm>
            <a:off x="6604027" y="4969241"/>
            <a:ext cx="2428860" cy="357190"/>
          </a:xfrm>
          <a:prstGeom prst="roundRect">
            <a:avLst/>
          </a:prstGeom>
          <a:solidFill>
            <a:schemeClr val="bg2">
              <a:lumMod val="60000"/>
              <a:lumOff val="40000"/>
              <a:alpha val="19000"/>
            </a:schemeClr>
          </a:solidFill>
          <a:ln w="349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i="1" dirty="0" smtClean="0">
                <a:solidFill>
                  <a:schemeClr val="accent2">
                    <a:lumMod val="50000"/>
                  </a:schemeClr>
                </a:solidFill>
              </a:rPr>
              <a:t>…todas las trampas que…</a:t>
            </a:r>
            <a:endParaRPr lang="es-ES" sz="1600" i="1" dirty="0">
              <a:solidFill>
                <a:schemeClr val="accent2">
                  <a:lumMod val="50000"/>
                </a:schemeClr>
              </a:solidFill>
            </a:endParaRPr>
          </a:p>
        </p:txBody>
      </p:sp>
      <p:cxnSp>
        <p:nvCxnSpPr>
          <p:cNvPr id="20" name="19 Conector recto de flecha"/>
          <p:cNvCxnSpPr/>
          <p:nvPr/>
        </p:nvCxnSpPr>
        <p:spPr>
          <a:xfrm flipV="1">
            <a:off x="5214942" y="3429000"/>
            <a:ext cx="357190" cy="95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20 Conector recto de flecha"/>
          <p:cNvCxnSpPr/>
          <p:nvPr/>
        </p:nvCxnSpPr>
        <p:spPr>
          <a:xfrm flipV="1">
            <a:off x="7072330" y="3000372"/>
            <a:ext cx="357190" cy="95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21 Conector recto de flecha"/>
          <p:cNvCxnSpPr/>
          <p:nvPr/>
        </p:nvCxnSpPr>
        <p:spPr>
          <a:xfrm flipV="1">
            <a:off x="6822297" y="4224342"/>
            <a:ext cx="357190" cy="95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22 Conector recto de flecha"/>
          <p:cNvCxnSpPr/>
          <p:nvPr/>
        </p:nvCxnSpPr>
        <p:spPr>
          <a:xfrm flipV="1">
            <a:off x="5896261" y="5282535"/>
            <a:ext cx="640284" cy="95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23 Conector recto de flecha"/>
          <p:cNvCxnSpPr/>
          <p:nvPr/>
        </p:nvCxnSpPr>
        <p:spPr>
          <a:xfrm flipV="1">
            <a:off x="6357950" y="5667527"/>
            <a:ext cx="357190" cy="95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24 Conector recto de flecha"/>
          <p:cNvCxnSpPr/>
          <p:nvPr/>
        </p:nvCxnSpPr>
        <p:spPr>
          <a:xfrm flipV="1">
            <a:off x="6878245" y="6193408"/>
            <a:ext cx="357190" cy="95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4"/>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1" animBg="1"/>
      <p:bldP spid="7" grpId="0"/>
      <p:bldP spid="8" grpId="0" animBg="1"/>
      <p:bldP spid="9" grpId="0" animBg="1"/>
      <p:bldP spid="10" grpId="1" animBg="1"/>
      <p:bldP spid="11" grpId="0" animBg="1"/>
      <p:bldP spid="12" grpId="0"/>
      <p:bldP spid="13" grpId="0" animBg="1"/>
      <p:bldP spid="14" grpId="0" animBg="1"/>
      <p:bldP spid="15" grpId="0" animBg="1"/>
      <p:bldP spid="16" grpId="0" animBg="1"/>
      <p:bldP spid="17" grpId="0" animBg="1"/>
      <p:bldP spid="18" grpId="0" animBg="1"/>
      <p:bldP spid="19" grpId="0" animBg="1"/>
    </p:bldLst>
  </p:timing>
</p:sld>
</file>

<file path=ppt/theme/theme1.xml><?xml version="1.0" encoding="utf-8"?>
<a:theme xmlns:a="http://schemas.openxmlformats.org/drawingml/2006/main" name="Tema de Office">
  <a:themeElements>
    <a:clrScheme name="Personalizado 4">
      <a:dk1>
        <a:sysClr val="windowText" lastClr="000000"/>
      </a:dk1>
      <a:lt1>
        <a:srgbClr val="D6ECFF"/>
      </a:lt1>
      <a:dk2>
        <a:srgbClr val="4E5B6F"/>
      </a:dk2>
      <a:lt2>
        <a:srgbClr val="FBA530"/>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2040</TotalTime>
  <Words>2195</Words>
  <Application>Microsoft Office PowerPoint</Application>
  <PresentationFormat>Presentación en pantalla (4:3)</PresentationFormat>
  <Paragraphs>237</Paragraphs>
  <Slides>16</Slides>
  <Notes>1</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Tema de Office</vt:lpstr>
      <vt:lpstr>Tema 2 Ciudades y pueblos con encanto</vt:lpstr>
      <vt:lpstr>Tema 2. Ciudades y pueblos</vt:lpstr>
      <vt:lpstr>Tema 2. Ciudades y pueblos</vt:lpstr>
      <vt:lpstr>Tema 2. Ciudades y pueblos</vt:lpstr>
      <vt:lpstr>Tema 2. Ciudades y pueblos</vt:lpstr>
      <vt:lpstr>Tema 2. Ciudades y pueblos</vt:lpstr>
      <vt:lpstr>Tema 2. Ciudades y pueblos</vt:lpstr>
      <vt:lpstr>Tema 2. Ciudades y pueblos</vt:lpstr>
      <vt:lpstr>Tema 2. Ciudades y pueblos</vt:lpstr>
      <vt:lpstr>Tema 2. Ciudades y pueblos</vt:lpstr>
      <vt:lpstr>Tema 2. Ciudades y pueblos</vt:lpstr>
      <vt:lpstr>Tema 2. Ciudades y pueblos</vt:lpstr>
      <vt:lpstr>Tema 2. Ciudades y pueblos</vt:lpstr>
      <vt:lpstr>Tema 2. Ciudades y pueblos</vt:lpstr>
      <vt:lpstr> Tema 2. Ciudades y pueblos “Vivir en un árbol”. Lee la siguiente noticia, y elige la opción adecuada para completarla. </vt:lpstr>
      <vt:lpstr>Tema 2. Ciudades y pueblos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1 En las ondas</dc:title>
  <dc:creator>Vanesa</dc:creator>
  <cp:lastModifiedBy>Anna</cp:lastModifiedBy>
  <cp:revision>276</cp:revision>
  <dcterms:created xsi:type="dcterms:W3CDTF">2014-03-22T12:11:25Z</dcterms:created>
  <dcterms:modified xsi:type="dcterms:W3CDTF">2014-07-22T15:57:06Z</dcterms:modified>
</cp:coreProperties>
</file>