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6" r:id="rId2"/>
    <p:sldId id="257" r:id="rId3"/>
    <p:sldId id="272" r:id="rId4"/>
    <p:sldId id="271" r:id="rId5"/>
    <p:sldId id="273" r:id="rId6"/>
    <p:sldId id="27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040362-07B5-418D-B121-05748AD58344}" type="datetimeFigureOut">
              <a:rPr lang="nl-BE" smtClean="0"/>
              <a:t>8/11/2017</a:t>
            </a:fld>
            <a:endParaRPr lang="nl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6CB24C-8247-4C3B-A7F0-696A0A2D54DD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95316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A38861-4F57-4E35-815C-A69F05F8D737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27793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CB24C-8247-4C3B-A7F0-696A0A2D54DD}" type="slidenum">
              <a:rPr lang="nl-BE" smtClean="0"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96308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CB24C-8247-4C3B-A7F0-696A0A2D54DD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833427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CB24C-8247-4C3B-A7F0-696A0A2D54DD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17560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CB24C-8247-4C3B-A7F0-696A0A2D54DD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963089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CB24C-8247-4C3B-A7F0-696A0A2D54DD}" type="slidenum">
              <a:rPr lang="nl-BE" smtClean="0"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00538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5BD6-5420-4B3B-ACF3-DDB3832331E4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5E445-169B-4A06-9D97-79A18AEA880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353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5BD6-5420-4B3B-ACF3-DDB3832331E4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5E445-169B-4A06-9D97-79A18AEA880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513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5BD6-5420-4B3B-ACF3-DDB3832331E4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5E445-169B-4A06-9D97-79A18AEA880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120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5BD6-5420-4B3B-ACF3-DDB3832331E4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5E445-169B-4A06-9D97-79A18AEA880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51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5BD6-5420-4B3B-ACF3-DDB3832331E4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5E445-169B-4A06-9D97-79A18AEA880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776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5BD6-5420-4B3B-ACF3-DDB3832331E4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5E445-169B-4A06-9D97-79A18AEA880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34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5BD6-5420-4B3B-ACF3-DDB3832331E4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5E445-169B-4A06-9D97-79A18AEA880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422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5BD6-5420-4B3B-ACF3-DDB3832331E4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5E445-169B-4A06-9D97-79A18AEA880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916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5BD6-5420-4B3B-ACF3-DDB3832331E4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5E445-169B-4A06-9D97-79A18AEA880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91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5BD6-5420-4B3B-ACF3-DDB3832331E4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5E445-169B-4A06-9D97-79A18AEA880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17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E5BD6-5420-4B3B-ACF3-DDB3832331E4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5E445-169B-4A06-9D97-79A18AEA880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454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E5BD6-5420-4B3B-ACF3-DDB3832331E4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5E445-169B-4A06-9D97-79A18AEA880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575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12976"/>
            <a:ext cx="6400800" cy="1440160"/>
          </a:xfrm>
        </p:spPr>
        <p:txBody>
          <a:bodyPr/>
          <a:lstStyle/>
          <a:p>
            <a:r>
              <a:rPr lang="nl-BE" dirty="0">
                <a:solidFill>
                  <a:srgbClr val="92D050"/>
                </a:solidFill>
                <a:latin typeface="Century Gothic" pitchFamily="34" charset="0"/>
              </a:rPr>
              <a:t>de los pronombres objeto directo e indirecto</a:t>
            </a:r>
          </a:p>
        </p:txBody>
      </p:sp>
      <p:sp>
        <p:nvSpPr>
          <p:cNvPr id="5" name="Rectangle 4"/>
          <p:cNvSpPr/>
          <p:nvPr/>
        </p:nvSpPr>
        <p:spPr>
          <a:xfrm>
            <a:off x="1115616" y="2189040"/>
            <a:ext cx="756084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800" dirty="0">
                <a:solidFill>
                  <a:srgbClr val="92D050"/>
                </a:solidFill>
                <a:latin typeface="Century Gothic" pitchFamily="34" charset="0"/>
              </a:rPr>
              <a:t>Posición y combinación</a:t>
            </a:r>
            <a:endParaRPr lang="nl-BE" sz="4800" dirty="0">
              <a:solidFill>
                <a:srgbClr val="92D050"/>
              </a:solidFill>
              <a:latin typeface="Century Gothic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83568" y="404663"/>
            <a:ext cx="7920880" cy="1198307"/>
          </a:xfrm>
          <a:prstGeom prst="round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0" scaled="1"/>
            <a:tileRect/>
          </a:gradFill>
          <a:ln>
            <a:headEnd/>
            <a:tailEnd/>
          </a:ln>
          <a:effectLst>
            <a:glow rad="101600">
              <a:srgbClr val="92D050">
                <a:alpha val="60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BE" sz="6000" b="1" dirty="0">
                <a:solidFill>
                  <a:srgbClr val="FFFFFF"/>
                </a:solidFill>
                <a:effectLst/>
                <a:latin typeface="Cambria"/>
                <a:ea typeface="Calibri"/>
                <a:cs typeface="Times New Roman"/>
              </a:rPr>
              <a:t>Español 2.1</a:t>
            </a:r>
            <a:r>
              <a:rPr lang="nl-BE" sz="1400" dirty="0">
                <a:solidFill>
                  <a:srgbClr val="FFFFFF"/>
                </a:solidFill>
                <a:effectLst/>
                <a:latin typeface="Cambria"/>
                <a:ea typeface="Calibri"/>
                <a:cs typeface="Times New Roman"/>
              </a:rPr>
              <a:t>                 </a:t>
            </a:r>
            <a:r>
              <a:rPr lang="nl-BE" dirty="0">
                <a:solidFill>
                  <a:srgbClr val="FFFFFF"/>
                </a:solidFill>
                <a:effectLst/>
                <a:latin typeface="Cambria"/>
                <a:ea typeface="Calibri"/>
                <a:cs typeface="Times New Roman"/>
              </a:rPr>
              <a:t>núm. 3: pronombres, vivienda</a:t>
            </a:r>
            <a:endParaRPr lang="nl-BE" sz="1400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07283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3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7544" y="697023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2D050"/>
                </a:solidFill>
                <a:latin typeface="Century Gothic" panose="020B0502020202020204" pitchFamily="34" charset="0"/>
              </a:rPr>
              <a:t>1 </a:t>
            </a:r>
            <a:r>
              <a:rPr lang="en-US" sz="3200" dirty="0" err="1">
                <a:solidFill>
                  <a:srgbClr val="92D050"/>
                </a:solidFill>
                <a:latin typeface="Century Gothic" panose="020B0502020202020204" pitchFamily="34" charset="0"/>
              </a:rPr>
              <a:t>Posición</a:t>
            </a:r>
            <a:r>
              <a:rPr lang="en-US" sz="3200" dirty="0">
                <a:solidFill>
                  <a:srgbClr val="92D050"/>
                </a:solidFill>
                <a:latin typeface="Century Gothic" panose="020B0502020202020204" pitchFamily="34" charset="0"/>
              </a:rPr>
              <a:t> y </a:t>
            </a:r>
            <a:r>
              <a:rPr lang="en-US" sz="3200" dirty="0" err="1">
                <a:solidFill>
                  <a:srgbClr val="92D050"/>
                </a:solidFill>
                <a:latin typeface="Century Gothic" panose="020B0502020202020204" pitchFamily="34" charset="0"/>
              </a:rPr>
              <a:t>combinación</a:t>
            </a:r>
            <a:r>
              <a:rPr lang="en-US" sz="3200" dirty="0">
                <a:solidFill>
                  <a:srgbClr val="92D050"/>
                </a:solidFill>
                <a:latin typeface="Century Gothic" panose="020B0502020202020204" pitchFamily="34" charset="0"/>
              </a:rPr>
              <a:t>: </a:t>
            </a:r>
            <a:r>
              <a:rPr lang="en-US" sz="3200" dirty="0" err="1">
                <a:solidFill>
                  <a:srgbClr val="92D050"/>
                </a:solidFill>
                <a:latin typeface="Century Gothic" panose="020B0502020202020204" pitchFamily="34" charset="0"/>
              </a:rPr>
              <a:t>teoría</a:t>
            </a:r>
            <a:endParaRPr lang="en-US" sz="3200" dirty="0">
              <a:solidFill>
                <a:srgbClr val="92D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7584" y="1346865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2">
                    <a:lumMod val="50000"/>
                  </a:schemeClr>
                </a:solidFill>
              </a:rPr>
              <a:t>1. </a:t>
            </a:r>
            <a:r>
              <a:rPr lang="en-US" sz="2000" b="1" dirty="0" err="1">
                <a:solidFill>
                  <a:schemeClr val="accent3">
                    <a:lumMod val="50000"/>
                  </a:schemeClr>
                </a:solidFill>
              </a:rPr>
              <a:t>Delante</a:t>
            </a: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</a:rPr>
              <a:t> de un </a:t>
            </a:r>
            <a:r>
              <a:rPr lang="en-US" sz="2000" b="1" dirty="0" err="1">
                <a:solidFill>
                  <a:schemeClr val="accent3">
                    <a:lumMod val="50000"/>
                  </a:schemeClr>
                </a:solidFill>
              </a:rPr>
              <a:t>verbo</a:t>
            </a: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accent3">
                    <a:lumMod val="50000"/>
                  </a:schemeClr>
                </a:solidFill>
              </a:rPr>
              <a:t>conjugado</a:t>
            </a:r>
            <a:r>
              <a:rPr lang="en-US" sz="2000" dirty="0"/>
              <a:t>, </a:t>
            </a:r>
            <a:r>
              <a:rPr lang="en-US" sz="2000" dirty="0" err="1"/>
              <a:t>excepto</a:t>
            </a:r>
            <a:r>
              <a:rPr lang="en-US" sz="2000" dirty="0"/>
              <a:t> con el </a:t>
            </a:r>
            <a:r>
              <a:rPr lang="en-US" sz="2000" b="1" dirty="0" err="1">
                <a:solidFill>
                  <a:schemeClr val="accent3">
                    <a:lumMod val="50000"/>
                  </a:schemeClr>
                </a:solidFill>
              </a:rPr>
              <a:t>imperativo</a:t>
            </a: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accent3">
                    <a:lumMod val="50000"/>
                  </a:schemeClr>
                </a:solidFill>
              </a:rPr>
              <a:t>afirmativo</a:t>
            </a:r>
            <a:r>
              <a:rPr lang="en-US" sz="2000" dirty="0"/>
              <a:t>, en ese </a:t>
            </a:r>
            <a:r>
              <a:rPr lang="en-US" sz="2000" dirty="0" err="1"/>
              <a:t>caso</a:t>
            </a:r>
            <a:r>
              <a:rPr lang="en-US" sz="2000" dirty="0"/>
              <a:t> van </a:t>
            </a:r>
            <a:r>
              <a:rPr lang="en-US" sz="2000" b="1" dirty="0" err="1">
                <a:solidFill>
                  <a:schemeClr val="accent3">
                    <a:lumMod val="50000"/>
                  </a:schemeClr>
                </a:solidFill>
              </a:rPr>
              <a:t>detrás</a:t>
            </a: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</a:rPr>
              <a:t> y en </a:t>
            </a:r>
            <a:r>
              <a:rPr lang="en-US" sz="2000" b="1" dirty="0" err="1">
                <a:solidFill>
                  <a:schemeClr val="accent3">
                    <a:lumMod val="50000"/>
                  </a:schemeClr>
                </a:solidFill>
              </a:rPr>
              <a:t>una</a:t>
            </a: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accent3">
                    <a:lumMod val="50000"/>
                  </a:schemeClr>
                </a:solidFill>
              </a:rPr>
              <a:t>misma</a:t>
            </a: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</a:rPr>
              <a:t> palabra</a:t>
            </a:r>
            <a:r>
              <a:rPr lang="en-US" sz="2000" dirty="0"/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67744" y="2162533"/>
            <a:ext cx="4923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ambria" panose="02040503050406030204" pitchFamily="18" charset="0"/>
              </a:rPr>
              <a:t>Veo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>
                <a:solidFill>
                  <a:srgbClr val="92D050"/>
                </a:solidFill>
                <a:latin typeface="Cambria" panose="02040503050406030204" pitchFamily="18" charset="0"/>
              </a:rPr>
              <a:t>a los </a:t>
            </a:r>
            <a:r>
              <a:rPr lang="en-US" dirty="0" err="1">
                <a:solidFill>
                  <a:srgbClr val="92D050"/>
                </a:solidFill>
                <a:latin typeface="Cambria" panose="02040503050406030204" pitchFamily="18" charset="0"/>
              </a:rPr>
              <a:t>Martínez</a:t>
            </a:r>
            <a:r>
              <a:rPr lang="en-US" dirty="0">
                <a:solidFill>
                  <a:srgbClr val="92D050"/>
                </a:solidFill>
                <a:latin typeface="Cambria" panose="02040503050406030204" pitchFamily="18" charset="0"/>
              </a:rPr>
              <a:t> </a:t>
            </a:r>
            <a:r>
              <a:rPr lang="en-US" dirty="0">
                <a:latin typeface="Cambria" panose="02040503050406030204" pitchFamily="18" charset="0"/>
              </a:rPr>
              <a:t>→ </a:t>
            </a:r>
            <a:r>
              <a:rPr lang="en-US" dirty="0">
                <a:solidFill>
                  <a:srgbClr val="92D050"/>
                </a:solidFill>
                <a:latin typeface="Cambria" panose="02040503050406030204" pitchFamily="18" charset="0"/>
              </a:rPr>
              <a:t>Los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veo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4446" y="4437534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2">
                    <a:lumMod val="50000"/>
                  </a:schemeClr>
                </a:solidFill>
              </a:rPr>
              <a:t>2. </a:t>
            </a:r>
            <a:r>
              <a:rPr lang="en-US" sz="2000" dirty="0" err="1"/>
              <a:t>Podemos</a:t>
            </a:r>
            <a:r>
              <a:rPr lang="en-US" sz="2000" dirty="0"/>
              <a:t> </a:t>
            </a:r>
            <a:r>
              <a:rPr lang="en-US" sz="2000" dirty="0" err="1"/>
              <a:t>combinar</a:t>
            </a:r>
            <a:r>
              <a:rPr lang="en-US" sz="2000" dirty="0"/>
              <a:t> los dos </a:t>
            </a:r>
            <a:r>
              <a:rPr lang="en-US" sz="2000" dirty="0" err="1"/>
              <a:t>pronombres</a:t>
            </a:r>
            <a:r>
              <a:rPr lang="en-US" sz="2000" dirty="0"/>
              <a:t> de </a:t>
            </a:r>
            <a:r>
              <a:rPr lang="en-US" sz="2000" dirty="0" err="1"/>
              <a:t>objeto</a:t>
            </a:r>
            <a:r>
              <a:rPr lang="en-US" sz="2000" dirty="0"/>
              <a:t> </a:t>
            </a:r>
            <a:r>
              <a:rPr lang="en-US" sz="2000" dirty="0" err="1"/>
              <a:t>directo</a:t>
            </a:r>
            <a:r>
              <a:rPr lang="en-US" sz="2000" dirty="0"/>
              <a:t> e </a:t>
            </a:r>
            <a:r>
              <a:rPr lang="en-US" sz="2000" dirty="0" err="1"/>
              <a:t>indirecto</a:t>
            </a:r>
            <a:r>
              <a:rPr lang="en-US" sz="2000" dirty="0"/>
              <a:t>, en </a:t>
            </a:r>
            <a:r>
              <a:rPr lang="en-US" sz="2000" dirty="0" err="1"/>
              <a:t>ese</a:t>
            </a:r>
            <a:r>
              <a:rPr lang="en-US" sz="2000" dirty="0"/>
              <a:t> </a:t>
            </a:r>
            <a:r>
              <a:rPr lang="en-US" sz="2000" dirty="0" err="1"/>
              <a:t>caso</a:t>
            </a:r>
            <a:r>
              <a:rPr lang="en-US" sz="2000" dirty="0"/>
              <a:t> </a:t>
            </a:r>
            <a:r>
              <a:rPr lang="en-US" sz="2000" dirty="0" err="1"/>
              <a:t>primero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el OI y </a:t>
            </a:r>
            <a:r>
              <a:rPr lang="en-US" sz="2000" dirty="0" err="1"/>
              <a:t>después</a:t>
            </a:r>
            <a:r>
              <a:rPr lang="en-US" sz="2000" dirty="0"/>
              <a:t> el OD: </a:t>
            </a:r>
            <a:r>
              <a:rPr lang="en-US" sz="2000" b="1" dirty="0">
                <a:solidFill>
                  <a:srgbClr val="FF0000"/>
                </a:solidFill>
              </a:rPr>
              <a:t>OI-OD</a:t>
            </a:r>
            <a:r>
              <a:rPr lang="en-US" sz="2000" dirty="0"/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896619" y="5229200"/>
            <a:ext cx="74405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Cambria" panose="02040503050406030204" pitchFamily="18" charset="0"/>
              </a:rPr>
              <a:t>Una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vecina</a:t>
            </a:r>
            <a:r>
              <a:rPr lang="en-US" dirty="0">
                <a:latin typeface="Cambria" panose="02040503050406030204" pitchFamily="18" charset="0"/>
              </a:rPr>
              <a:t> me </a:t>
            </a:r>
            <a:r>
              <a:rPr lang="en-US" dirty="0" err="1">
                <a:latin typeface="Cambria" panose="02040503050406030204" pitchFamily="18" charset="0"/>
              </a:rPr>
              <a:t>preguntó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Cambria" panose="02040503050406030204" pitchFamily="18" charset="0"/>
              </a:rPr>
              <a:t>a </a:t>
            </a:r>
            <a:r>
              <a:rPr lang="en-US" dirty="0" err="1">
                <a:solidFill>
                  <a:srgbClr val="0070C0"/>
                </a:solidFill>
                <a:latin typeface="Cambria" panose="02040503050406030204" pitchFamily="18" charset="0"/>
              </a:rPr>
              <a:t>mí</a:t>
            </a:r>
            <a:r>
              <a:rPr lang="en-US" dirty="0">
                <a:solidFill>
                  <a:srgbClr val="0070C0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rgbClr val="92D050"/>
                </a:solidFill>
                <a:latin typeface="Cambria" panose="02040503050406030204" pitchFamily="18" charset="0"/>
              </a:rPr>
              <a:t>si</a:t>
            </a:r>
            <a:r>
              <a:rPr lang="en-US" dirty="0">
                <a:solidFill>
                  <a:srgbClr val="92D050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rgbClr val="92D050"/>
                </a:solidFill>
                <a:latin typeface="Cambria" panose="02040503050406030204" pitchFamily="18" charset="0"/>
              </a:rPr>
              <a:t>había</a:t>
            </a:r>
            <a:r>
              <a:rPr lang="en-US" dirty="0">
                <a:solidFill>
                  <a:srgbClr val="92D050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rgbClr val="92D050"/>
                </a:solidFill>
                <a:latin typeface="Cambria" panose="02040503050406030204" pitchFamily="18" charset="0"/>
              </a:rPr>
              <a:t>visto</a:t>
            </a:r>
            <a:r>
              <a:rPr lang="en-US" dirty="0">
                <a:solidFill>
                  <a:srgbClr val="92D050"/>
                </a:solidFill>
                <a:latin typeface="Cambria" panose="02040503050406030204" pitchFamily="18" charset="0"/>
              </a:rPr>
              <a:t> a los </a:t>
            </a:r>
            <a:r>
              <a:rPr lang="en-US" dirty="0" err="1">
                <a:solidFill>
                  <a:srgbClr val="92D050"/>
                </a:solidFill>
                <a:latin typeface="Cambria" panose="02040503050406030204" pitchFamily="18" charset="0"/>
              </a:rPr>
              <a:t>Martínez</a:t>
            </a:r>
            <a:r>
              <a:rPr lang="en-US" dirty="0">
                <a:solidFill>
                  <a:srgbClr val="92D050"/>
                </a:solidFill>
                <a:latin typeface="Cambria" panose="02040503050406030204" pitchFamily="18" charset="0"/>
              </a:rPr>
              <a:t> </a:t>
            </a:r>
            <a:r>
              <a:rPr lang="en-US" dirty="0">
                <a:latin typeface="Cambria" panose="02040503050406030204" pitchFamily="18" charset="0"/>
              </a:rPr>
              <a:t>→</a:t>
            </a:r>
          </a:p>
          <a:p>
            <a:r>
              <a:rPr lang="en-US" dirty="0" err="1">
                <a:latin typeface="Cambria" panose="02040503050406030204" pitchFamily="18" charset="0"/>
              </a:rPr>
              <a:t>una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vecina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>
                <a:solidFill>
                  <a:srgbClr val="0070C0"/>
                </a:solidFill>
                <a:latin typeface="Cambria" panose="02040503050406030204" pitchFamily="18" charset="0"/>
              </a:rPr>
              <a:t>me</a:t>
            </a:r>
            <a:r>
              <a:rPr lang="en-US" dirty="0">
                <a:solidFill>
                  <a:srgbClr val="00B050"/>
                </a:solidFill>
                <a:latin typeface="Cambria" panose="02040503050406030204" pitchFamily="18" charset="0"/>
              </a:rPr>
              <a:t> </a:t>
            </a:r>
            <a:r>
              <a:rPr lang="en-US" dirty="0">
                <a:solidFill>
                  <a:srgbClr val="92D050"/>
                </a:solidFill>
                <a:latin typeface="Cambria" panose="02040503050406030204" pitchFamily="18" charset="0"/>
              </a:rPr>
              <a:t>lo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preguntó</a:t>
            </a:r>
            <a:r>
              <a:rPr lang="en-US" dirty="0"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40376" y="2782669"/>
            <a:ext cx="74405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chemeClr val="accent3">
                    <a:lumMod val="50000"/>
                  </a:schemeClr>
                </a:solidFill>
              </a:rPr>
              <a:t>Imperativo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3">
                    <a:lumMod val="50000"/>
                  </a:schemeClr>
                </a:solidFill>
              </a:rPr>
              <a:t>afirmativo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 → </a:t>
            </a:r>
            <a:r>
              <a:rPr lang="en-US" b="1" dirty="0" err="1">
                <a:solidFill>
                  <a:schemeClr val="accent3">
                    <a:lumMod val="50000"/>
                  </a:schemeClr>
                </a:solidFill>
              </a:rPr>
              <a:t>detrás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 y en </a:t>
            </a:r>
            <a:r>
              <a:rPr lang="en-US" b="1" dirty="0" err="1">
                <a:solidFill>
                  <a:schemeClr val="accent3">
                    <a:lumMod val="50000"/>
                  </a:schemeClr>
                </a:solidFill>
              </a:rPr>
              <a:t>una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3">
                    <a:lumMod val="50000"/>
                  </a:schemeClr>
                </a:solidFill>
              </a:rPr>
              <a:t>misma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 palabra</a:t>
            </a:r>
            <a:r>
              <a:rPr lang="en-US" dirty="0"/>
              <a:t>:</a:t>
            </a:r>
          </a:p>
          <a:p>
            <a:endParaRPr lang="en-US" dirty="0"/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718767" y="5876639"/>
            <a:ext cx="371475" cy="257175"/>
          </a:xfrm>
          <a:prstGeom prst="borderCallout1">
            <a:avLst>
              <a:gd name="adj1" fmla="val -33102"/>
              <a:gd name="adj2" fmla="val 139144"/>
              <a:gd name="adj3" fmla="val 42130"/>
              <a:gd name="adj4" fmla="val 100127"/>
            </a:avLst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BE" sz="1100">
                <a:effectLst/>
                <a:latin typeface="Cambria"/>
                <a:ea typeface="MS Mincho"/>
                <a:cs typeface="Times New Roman"/>
              </a:rPr>
              <a:t>OI</a:t>
            </a:r>
            <a:endParaRPr lang="nl-BE" sz="1100">
              <a:effectLst/>
              <a:latin typeface="Calibri"/>
              <a:ea typeface="MS Mincho"/>
              <a:cs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2892227" y="5876639"/>
            <a:ext cx="381000" cy="257175"/>
          </a:xfrm>
          <a:prstGeom prst="borderCallout1">
            <a:avLst>
              <a:gd name="adj1" fmla="val -40510"/>
              <a:gd name="adj2" fmla="val -90833"/>
              <a:gd name="adj3" fmla="val 49537"/>
              <a:gd name="adj4" fmla="val -3333"/>
            </a:avLst>
          </a:prstGeom>
          <a:solidFill>
            <a:srgbClr val="FFFFFF"/>
          </a:solidFill>
          <a:ln w="9525">
            <a:solidFill>
              <a:srgbClr val="92D05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BE" sz="1100" dirty="0">
                <a:effectLst/>
                <a:latin typeface="Cambria"/>
                <a:ea typeface="MS Mincho"/>
                <a:cs typeface="Times New Roman"/>
              </a:rPr>
              <a:t>OD</a:t>
            </a:r>
            <a:endParaRPr lang="nl-BE" sz="1100" dirty="0">
              <a:effectLst/>
              <a:latin typeface="Calibri"/>
              <a:ea typeface="MS Mincho"/>
              <a:cs typeface="Times New Roman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4103948" y="180140"/>
            <a:ext cx="972108" cy="360039"/>
          </a:xfrm>
          <a:prstGeom prst="roundRect">
            <a:avLst>
              <a:gd name="adj" fmla="val 43879"/>
            </a:avLst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0" scaled="1"/>
            <a:tileRect/>
          </a:gradFill>
          <a:ln>
            <a:headEnd/>
            <a:tailEnd/>
          </a:ln>
          <a:effectLst>
            <a:glow rad="101600">
              <a:srgbClr val="92D050">
                <a:alpha val="60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BE" sz="1400" b="1" u="sng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Calibri"/>
                <a:cs typeface="Times New Roman"/>
              </a:rPr>
              <a:t>1 teoría</a:t>
            </a:r>
            <a:endParaRPr lang="nl-BE" sz="1400" u="sng" dirty="0">
              <a:effectLst/>
              <a:latin typeface="Century Gothic" panose="020B0502020202020204" pitchFamily="34" charset="0"/>
              <a:ea typeface="Calibri"/>
              <a:cs typeface="Times New Roman"/>
            </a:endParaRP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1C907839-0370-44A4-8E9D-A29C2DC2CDBA}"/>
              </a:ext>
            </a:extLst>
          </p:cNvPr>
          <p:cNvSpPr/>
          <p:nvPr/>
        </p:nvSpPr>
        <p:spPr>
          <a:xfrm>
            <a:off x="2267744" y="3429000"/>
            <a:ext cx="31626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ambria" panose="02040503050406030204" pitchFamily="18" charset="0"/>
              </a:rPr>
              <a:t>No </a:t>
            </a:r>
            <a:r>
              <a:rPr lang="en-US" dirty="0" err="1">
                <a:latin typeface="Cambria" panose="02040503050406030204" pitchFamily="18" charset="0"/>
              </a:rPr>
              <a:t>encuentro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>
                <a:solidFill>
                  <a:srgbClr val="92D050"/>
                </a:solidFill>
                <a:latin typeface="Cambria" panose="02040503050406030204" pitchFamily="18" charset="0"/>
              </a:rPr>
              <a:t>el </a:t>
            </a:r>
            <a:r>
              <a:rPr lang="en-US" dirty="0" err="1">
                <a:solidFill>
                  <a:srgbClr val="92D050"/>
                </a:solidFill>
                <a:latin typeface="Cambria" panose="02040503050406030204" pitchFamily="18" charset="0"/>
              </a:rPr>
              <a:t>libro</a:t>
            </a:r>
            <a:r>
              <a:rPr lang="en-US" dirty="0">
                <a:latin typeface="Cambria" panose="020405030504060302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</a:rPr>
              <a:t>búsca</a:t>
            </a:r>
            <a:r>
              <a:rPr lang="en-US" dirty="0" err="1">
                <a:solidFill>
                  <a:srgbClr val="92D050"/>
                </a:solidFill>
                <a:latin typeface="Cambria" panose="02040503050406030204" pitchFamily="18" charset="0"/>
              </a:rPr>
              <a:t>lo</a:t>
            </a:r>
            <a:r>
              <a:rPr lang="en-US" dirty="0">
                <a:solidFill>
                  <a:srgbClr val="92D050"/>
                </a:solidFill>
                <a:latin typeface="Cambria" panose="02040503050406030204" pitchFamily="18" charset="0"/>
              </a:rPr>
              <a:t>.</a:t>
            </a:r>
            <a:endParaRPr lang="en-US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233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7" grpId="0"/>
      <p:bldP spid="11" grpId="0"/>
      <p:bldP spid="10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loft965.files.wordpress.com/2012/11/000-selah_sue-selah_sue-2012-2c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550062"/>
            <a:ext cx="3365779" cy="3008166"/>
          </a:xfrm>
          <a:prstGeom prst="rect">
            <a:avLst/>
          </a:prstGeom>
          <a:noFill/>
          <a:effectLst>
            <a:glow rad="381000">
              <a:schemeClr val="accent3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71470" y="836712"/>
            <a:ext cx="71287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Observa</a:t>
            </a:r>
            <a:r>
              <a:rPr lang="en-US" sz="2800" b="1" dirty="0"/>
              <a:t>:</a:t>
            </a:r>
          </a:p>
          <a:p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70C0"/>
                </a:solidFill>
              </a:rPr>
              <a:t>Le</a:t>
            </a:r>
            <a:r>
              <a:rPr lang="en-US" dirty="0"/>
              <a:t> he dado</a:t>
            </a:r>
            <a:r>
              <a:rPr lang="en-US" dirty="0">
                <a:solidFill>
                  <a:srgbClr val="92D050"/>
                </a:solidFill>
              </a:rPr>
              <a:t> mi </a:t>
            </a:r>
            <a:r>
              <a:rPr lang="en-US" dirty="0" err="1">
                <a:solidFill>
                  <a:srgbClr val="92D050"/>
                </a:solidFill>
              </a:rPr>
              <a:t>silla</a:t>
            </a:r>
            <a:r>
              <a:rPr lang="en-US" dirty="0">
                <a:solidFill>
                  <a:srgbClr val="92D050"/>
                </a:solidFill>
              </a:rPr>
              <a:t> </a:t>
            </a:r>
            <a:r>
              <a:rPr lang="en-US" dirty="0" err="1">
                <a:solidFill>
                  <a:srgbClr val="92D050"/>
                </a:solidFill>
              </a:rPr>
              <a:t>vieja</a:t>
            </a:r>
            <a:r>
              <a:rPr lang="en-US" dirty="0">
                <a:solidFill>
                  <a:srgbClr val="92D050"/>
                </a:solidFill>
              </a:rPr>
              <a:t> </a:t>
            </a:r>
            <a:r>
              <a:rPr lang="en-US" dirty="0"/>
              <a:t>a un </a:t>
            </a:r>
            <a:r>
              <a:rPr lang="en-US" dirty="0" err="1"/>
              <a:t>vecino</a:t>
            </a:r>
            <a:r>
              <a:rPr lang="en-US" dirty="0"/>
              <a:t> → </a:t>
            </a:r>
            <a:r>
              <a:rPr lang="en-US" dirty="0">
                <a:solidFill>
                  <a:srgbClr val="0070C0"/>
                </a:solidFill>
              </a:rPr>
              <a:t>le</a:t>
            </a:r>
            <a:r>
              <a:rPr lang="en-US" dirty="0"/>
              <a:t> </a:t>
            </a:r>
            <a:r>
              <a:rPr lang="en-US" dirty="0">
                <a:solidFill>
                  <a:srgbClr val="92D050"/>
                </a:solidFill>
              </a:rPr>
              <a:t>la</a:t>
            </a:r>
            <a:r>
              <a:rPr lang="en-US" dirty="0"/>
              <a:t> he dado</a:t>
            </a:r>
          </a:p>
          <a:p>
            <a:r>
              <a:rPr lang="en-US" dirty="0"/>
              <a:t>				  → </a:t>
            </a:r>
            <a:r>
              <a:rPr lang="en-US" strike="sngStrike" dirty="0"/>
              <a:t>le 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se</a:t>
            </a:r>
            <a:r>
              <a:rPr lang="en-US" dirty="0"/>
              <a:t> </a:t>
            </a:r>
            <a:r>
              <a:rPr lang="en-US" dirty="0">
                <a:solidFill>
                  <a:srgbClr val="92D050"/>
                </a:solidFill>
              </a:rPr>
              <a:t>la</a:t>
            </a:r>
            <a:r>
              <a:rPr lang="en-US" dirty="0"/>
              <a:t> he dado</a:t>
            </a:r>
          </a:p>
          <a:p>
            <a:endParaRPr lang="en-US" strike="sngStrike" dirty="0"/>
          </a:p>
        </p:txBody>
      </p:sp>
      <p:sp>
        <p:nvSpPr>
          <p:cNvPr id="3" name="TextBox 2"/>
          <p:cNvSpPr txBox="1"/>
          <p:nvPr/>
        </p:nvSpPr>
        <p:spPr>
          <a:xfrm>
            <a:off x="808987" y="2817915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Cuando</a:t>
            </a:r>
            <a:r>
              <a:rPr lang="en-US" dirty="0"/>
              <a:t> </a:t>
            </a:r>
            <a:r>
              <a:rPr lang="en-US" dirty="0" err="1"/>
              <a:t>combinamos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le / les </a:t>
            </a:r>
            <a:r>
              <a:rPr lang="en-US" dirty="0"/>
              <a:t>(OI) con </a:t>
            </a:r>
            <a:r>
              <a:rPr lang="en-US" dirty="0">
                <a:solidFill>
                  <a:srgbClr val="92D050"/>
                </a:solidFill>
              </a:rPr>
              <a:t>lo / la / los / </a:t>
            </a:r>
            <a:r>
              <a:rPr lang="en-US" dirty="0" err="1">
                <a:solidFill>
                  <a:srgbClr val="92D050"/>
                </a:solidFill>
              </a:rPr>
              <a:t>las</a:t>
            </a:r>
            <a:r>
              <a:rPr lang="en-US" dirty="0">
                <a:solidFill>
                  <a:srgbClr val="92D050"/>
                </a:solidFill>
              </a:rPr>
              <a:t> </a:t>
            </a:r>
            <a:r>
              <a:rPr lang="en-US" dirty="0"/>
              <a:t>(OD) se </a:t>
            </a:r>
            <a:r>
              <a:rPr lang="en-US" dirty="0" err="1"/>
              <a:t>cambian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se</a:t>
            </a:r>
            <a:r>
              <a:rPr lang="en-US" dirty="0">
                <a:solidFill>
                  <a:srgbClr val="92D050"/>
                </a:solidFill>
              </a:rPr>
              <a:t> </a:t>
            </a:r>
            <a:r>
              <a:rPr lang="en-US" dirty="0"/>
              <a:t>: </a:t>
            </a:r>
            <a:r>
              <a:rPr lang="en-US" dirty="0">
                <a:solidFill>
                  <a:srgbClr val="0070C0"/>
                </a:solidFill>
              </a:rPr>
              <a:t>se</a:t>
            </a:r>
            <a:r>
              <a:rPr lang="en-US" dirty="0"/>
              <a:t> </a:t>
            </a:r>
            <a:r>
              <a:rPr lang="en-US" dirty="0">
                <a:solidFill>
                  <a:srgbClr val="92D050"/>
                </a:solidFill>
              </a:rPr>
              <a:t>lo / la / los / </a:t>
            </a:r>
            <a:r>
              <a:rPr lang="en-US" dirty="0" err="1">
                <a:solidFill>
                  <a:srgbClr val="92D050"/>
                </a:solidFill>
              </a:rPr>
              <a:t>las</a:t>
            </a:r>
            <a:r>
              <a:rPr lang="en-US" dirty="0">
                <a:solidFill>
                  <a:srgbClr val="92D050"/>
                </a:solidFill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1560" y="4131965"/>
            <a:ext cx="26282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Cambria" panose="02040503050406030204" pitchFamily="18" charset="0"/>
              </a:rPr>
              <a:t>Recuerda</a:t>
            </a:r>
            <a:r>
              <a:rPr lang="en-US" dirty="0">
                <a:latin typeface="Cambria" panose="02040503050406030204" pitchFamily="18" charset="0"/>
              </a:rPr>
              <a:t>:</a:t>
            </a:r>
          </a:p>
          <a:p>
            <a:endParaRPr lang="en-US" dirty="0">
              <a:latin typeface="Cambria" panose="02040503050406030204" pitchFamily="18" charset="0"/>
            </a:endParaRPr>
          </a:p>
          <a:p>
            <a:r>
              <a:rPr lang="en-US" dirty="0">
                <a:latin typeface="Cambria" panose="02040503050406030204" pitchFamily="18" charset="0"/>
              </a:rPr>
              <a:t>Selah no </a:t>
            </a:r>
            <a:r>
              <a:rPr lang="en-US" dirty="0" err="1">
                <a:latin typeface="Cambria" panose="02040503050406030204" pitchFamily="18" charset="0"/>
              </a:rPr>
              <a:t>es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strike="sngStrike" dirty="0" err="1">
                <a:latin typeface="Cambria" panose="02040503050406030204" pitchFamily="18" charset="0"/>
              </a:rPr>
              <a:t>lela</a:t>
            </a:r>
            <a:r>
              <a:rPr lang="en-US" dirty="0">
                <a:latin typeface="Cambria" panose="020405030504060302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</a:rPr>
              <a:t>es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ambria" panose="02040503050406030204" pitchFamily="18" charset="0"/>
              </a:rPr>
              <a:t>Selah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034176" y="1268760"/>
            <a:ext cx="381000" cy="257175"/>
          </a:xfrm>
          <a:prstGeom prst="borderCallout1">
            <a:avLst>
              <a:gd name="adj1" fmla="val 26157"/>
              <a:gd name="adj2" fmla="val -5833"/>
              <a:gd name="adj3" fmla="val 142130"/>
              <a:gd name="adj4" fmla="val -35833"/>
            </a:avLst>
          </a:prstGeom>
          <a:solidFill>
            <a:srgbClr val="FFFFFF"/>
          </a:solidFill>
          <a:ln w="9525">
            <a:solidFill>
              <a:srgbClr val="92D05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BE" sz="1100">
                <a:effectLst/>
                <a:latin typeface="Cambria"/>
                <a:ea typeface="MS Mincho"/>
                <a:cs typeface="Times New Roman"/>
              </a:rPr>
              <a:t>OD</a:t>
            </a:r>
            <a:endParaRPr lang="nl-BE" sz="1100">
              <a:effectLst/>
              <a:latin typeface="Calibri"/>
              <a:ea typeface="MS Mincho"/>
              <a:cs typeface="Times New Roman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868144" y="2186941"/>
            <a:ext cx="381000" cy="257175"/>
          </a:xfrm>
          <a:prstGeom prst="borderCallout1">
            <a:avLst>
              <a:gd name="adj1" fmla="val 26157"/>
              <a:gd name="adj2" fmla="val -5833"/>
              <a:gd name="adj3" fmla="val -6018"/>
              <a:gd name="adj4" fmla="val -45833"/>
            </a:avLst>
          </a:prstGeom>
          <a:solidFill>
            <a:srgbClr val="FFFFFF"/>
          </a:solidFill>
          <a:ln w="9525">
            <a:solidFill>
              <a:srgbClr val="92D05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BE" sz="1100" dirty="0">
                <a:effectLst/>
                <a:latin typeface="Cambria"/>
                <a:ea typeface="MS Mincho"/>
                <a:cs typeface="Times New Roman"/>
              </a:rPr>
              <a:t>OD</a:t>
            </a:r>
            <a:endParaRPr lang="nl-BE" sz="1100" dirty="0">
              <a:effectLst/>
              <a:latin typeface="Calibri"/>
              <a:ea typeface="MS Mincho"/>
              <a:cs typeface="Times New Roman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4200524" y="1268760"/>
            <a:ext cx="371475" cy="257175"/>
          </a:xfrm>
          <a:prstGeom prst="borderCallout1">
            <a:avLst>
              <a:gd name="adj1" fmla="val 137268"/>
              <a:gd name="adj2" fmla="val 123760"/>
              <a:gd name="adj3" fmla="val 42130"/>
              <a:gd name="adj4" fmla="val 100127"/>
            </a:avLst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BE" sz="1100" dirty="0">
                <a:effectLst/>
                <a:latin typeface="Cambria"/>
                <a:ea typeface="MS Mincho"/>
                <a:cs typeface="Times New Roman"/>
              </a:rPr>
              <a:t>OI</a:t>
            </a:r>
            <a:endParaRPr lang="nl-BE" sz="1100" dirty="0">
              <a:effectLst/>
              <a:latin typeface="Calibri"/>
              <a:ea typeface="MS Mincho"/>
              <a:cs typeface="Times New Roman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4848438" y="2186940"/>
            <a:ext cx="371475" cy="257175"/>
          </a:xfrm>
          <a:prstGeom prst="borderCallout1">
            <a:avLst>
              <a:gd name="adj1" fmla="val 231"/>
              <a:gd name="adj2" fmla="val 136580"/>
              <a:gd name="adj3" fmla="val 42130"/>
              <a:gd name="adj4" fmla="val 100127"/>
            </a:avLst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BE" sz="1100" dirty="0">
                <a:effectLst/>
                <a:latin typeface="Cambria"/>
                <a:ea typeface="MS Mincho"/>
                <a:cs typeface="Times New Roman"/>
              </a:rPr>
              <a:t>OI</a:t>
            </a:r>
            <a:endParaRPr lang="nl-BE" sz="1100" dirty="0">
              <a:effectLst/>
              <a:latin typeface="Calibri"/>
              <a:ea typeface="MS Mincho"/>
              <a:cs typeface="Times New Roman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103948" y="180140"/>
            <a:ext cx="972108" cy="360039"/>
          </a:xfrm>
          <a:prstGeom prst="roundRect">
            <a:avLst>
              <a:gd name="adj" fmla="val 43879"/>
            </a:avLst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0" scaled="1"/>
            <a:tileRect/>
          </a:gradFill>
          <a:ln>
            <a:headEnd/>
            <a:tailEnd/>
          </a:ln>
          <a:effectLst>
            <a:glow rad="101600">
              <a:srgbClr val="92D050">
                <a:alpha val="60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BE" sz="1400" b="1" u="sng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Calibri"/>
                <a:cs typeface="Times New Roman"/>
              </a:rPr>
              <a:t>1 teoría</a:t>
            </a:r>
            <a:endParaRPr lang="nl-BE" sz="1400" u="sng" dirty="0">
              <a:effectLst/>
              <a:latin typeface="Century Gothic" panose="020B050202020202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65384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980728"/>
            <a:ext cx="828092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BO" sz="2000" dirty="0">
                <a:latin typeface="Maiandra GD" panose="020E0502030308020204" pitchFamily="34" charset="0"/>
              </a:rPr>
              <a:t>Combina los dos pronombres como en el ejemplo: </a:t>
            </a:r>
          </a:p>
          <a:p>
            <a:r>
              <a:rPr lang="es-BO" sz="1600" dirty="0"/>
              <a:t>0. Juana / regalar un microondas / (su padre).  </a:t>
            </a:r>
            <a:r>
              <a:rPr lang="es-BO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Juana </a:t>
            </a:r>
            <a:r>
              <a:rPr lang="es-BO" sz="16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s-BO" sz="1600" b="1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 </a:t>
            </a:r>
            <a:r>
              <a:rPr lang="es-BO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regaló</a:t>
            </a:r>
            <a:r>
              <a:rPr lang="es-BO" sz="1600" i="1" dirty="0"/>
              <a:t>.</a:t>
            </a:r>
            <a:endParaRPr lang="en-US" dirty="0"/>
          </a:p>
          <a:p>
            <a:pPr marL="342900" lvl="0" indent="-342900">
              <a:lnSpc>
                <a:spcPct val="200000"/>
              </a:lnSpc>
              <a:buFont typeface="+mj-lt"/>
              <a:buAutoNum type="arabicPeriod"/>
            </a:pPr>
            <a:r>
              <a:rPr lang="es-BO" dirty="0"/>
              <a:t>Arturo / llevar flores / (su hermana).</a:t>
            </a:r>
            <a:endParaRPr lang="en-US" dirty="0"/>
          </a:p>
          <a:p>
            <a:pPr marL="342900" lvl="0" indent="-342900">
              <a:lnSpc>
                <a:spcPct val="2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BO" dirty="0"/>
              <a:t>El dentista / hacer una pregunta / (los niños).</a:t>
            </a:r>
            <a:endParaRPr lang="en-US" dirty="0"/>
          </a:p>
          <a:p>
            <a:pPr marL="342900" lvl="0" indent="-342900">
              <a:lnSpc>
                <a:spcPct val="2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BO" dirty="0"/>
              <a:t>El arquitecto / dar una mala noticia / (nosotros).</a:t>
            </a:r>
            <a:endParaRPr lang="en-US" dirty="0"/>
          </a:p>
          <a:p>
            <a:pPr marL="342900" lvl="0" indent="-342900">
              <a:lnSpc>
                <a:spcPct val="2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BO" dirty="0"/>
              <a:t>Los niños / pedir un favor / (vosotros).</a:t>
            </a:r>
            <a:endParaRPr lang="en-US" dirty="0"/>
          </a:p>
          <a:p>
            <a:pPr marL="342900" lvl="0" indent="-342900">
              <a:lnSpc>
                <a:spcPct val="2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BO" dirty="0"/>
              <a:t>Mamá / poner la correa / (el perro).</a:t>
            </a:r>
            <a:endParaRPr lang="en-US" dirty="0"/>
          </a:p>
          <a:p>
            <a:pPr marL="342900" lvl="0" indent="-342900">
              <a:lnSpc>
                <a:spcPct val="2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BO" dirty="0"/>
              <a:t>Nosotros / devolver los favores / (las vecinas).</a:t>
            </a:r>
            <a:endParaRPr lang="en-US" dirty="0"/>
          </a:p>
          <a:p>
            <a:pPr marL="342900" lvl="0" indent="-342900">
              <a:lnSpc>
                <a:spcPct val="2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BO" dirty="0"/>
              <a:t>¿Cuándo tú / prestar el libro / (yo)?			</a:t>
            </a:r>
          </a:p>
          <a:p>
            <a:pPr marL="342900" lvl="0" indent="-342900">
              <a:lnSpc>
                <a:spcPct val="2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BO" dirty="0"/>
              <a:t>Yo / hacer daño / (tú).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427446" y="1775941"/>
            <a:ext cx="6240897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200000"/>
              </a:lnSpc>
              <a:spcAft>
                <a:spcPts val="600"/>
              </a:spcAft>
            </a:pPr>
            <a:r>
              <a:rPr lang="es-B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Arturo </a:t>
            </a:r>
            <a:r>
              <a:rPr lang="es-BO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es-BO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BO" b="1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</a:t>
            </a:r>
            <a:r>
              <a:rPr lang="es-BO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B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llevó (a su hermana).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200000"/>
              </a:lnSpc>
              <a:spcAft>
                <a:spcPts val="600"/>
              </a:spcAft>
            </a:pPr>
            <a:r>
              <a:rPr lang="es-B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dentista </a:t>
            </a:r>
            <a:r>
              <a:rPr lang="es-BO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es-BO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BO" b="1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es-BO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B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hizo (a los niños).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200000"/>
              </a:lnSpc>
              <a:spcAft>
                <a:spcPts val="600"/>
              </a:spcAft>
            </a:pPr>
            <a:r>
              <a:rPr lang="es-B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arquitecto </a:t>
            </a:r>
            <a:r>
              <a:rPr lang="es-BO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</a:t>
            </a:r>
            <a:r>
              <a:rPr lang="es-BO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BO" b="1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es-BO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B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dio.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200000"/>
              </a:lnSpc>
              <a:spcAft>
                <a:spcPts val="600"/>
              </a:spcAft>
            </a:pPr>
            <a:r>
              <a:rPr lang="es-B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 niños </a:t>
            </a:r>
            <a:r>
              <a:rPr lang="es-BO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 </a:t>
            </a:r>
            <a:r>
              <a:rPr lang="es-BO" b="1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 </a:t>
            </a:r>
            <a:r>
              <a:rPr lang="es-B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pidieron.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200000"/>
              </a:lnSpc>
              <a:spcAft>
                <a:spcPts val="600"/>
              </a:spcAft>
            </a:pPr>
            <a:r>
              <a:rPr lang="es-B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Mamá </a:t>
            </a:r>
            <a:r>
              <a:rPr lang="es-BO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s-BO" b="1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B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puso (al perro).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200000"/>
              </a:lnSpc>
              <a:spcAft>
                <a:spcPts val="600"/>
              </a:spcAft>
            </a:pPr>
            <a:r>
              <a:rPr lang="es-B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Nosotros </a:t>
            </a:r>
            <a:r>
              <a:rPr lang="es-BO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s-BO" b="1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</a:t>
            </a:r>
            <a:r>
              <a:rPr lang="es-BO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B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devolvimos (a las vecinas).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200000"/>
              </a:lnSpc>
              <a:spcAft>
                <a:spcPts val="600"/>
              </a:spcAft>
            </a:pPr>
            <a:r>
              <a:rPr lang="es-B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¿Cuándo</a:t>
            </a:r>
            <a:r>
              <a:rPr lang="es-BO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BO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 </a:t>
            </a:r>
            <a:r>
              <a:rPr lang="es-BO" b="1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</a:t>
            </a:r>
            <a:r>
              <a:rPr lang="es-BO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B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prestaste?		</a:t>
            </a:r>
          </a:p>
          <a:p>
            <a:pPr lvl="0">
              <a:lnSpc>
                <a:spcPct val="200000"/>
              </a:lnSpc>
              <a:spcAft>
                <a:spcPts val="600"/>
              </a:spcAft>
            </a:pPr>
            <a:r>
              <a:rPr lang="es-B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 </a:t>
            </a:r>
            <a:r>
              <a:rPr lang="es-BO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 </a:t>
            </a:r>
            <a:r>
              <a:rPr lang="es-BO" b="1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 </a:t>
            </a:r>
            <a:r>
              <a:rPr lang="es-B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hice.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9358" y="555569"/>
            <a:ext cx="878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92D050"/>
                </a:solidFill>
                <a:latin typeface="Century Gothic" panose="020B0502020202020204" pitchFamily="34" charset="0"/>
              </a:rPr>
              <a:t>2 </a:t>
            </a:r>
            <a:r>
              <a:rPr lang="en-US" sz="2800" dirty="0" err="1">
                <a:solidFill>
                  <a:srgbClr val="92D050"/>
                </a:solidFill>
                <a:latin typeface="Century Gothic" panose="020B0502020202020204" pitchFamily="34" charset="0"/>
              </a:rPr>
              <a:t>Posición</a:t>
            </a:r>
            <a:r>
              <a:rPr lang="en-US" sz="2800" dirty="0">
                <a:solidFill>
                  <a:srgbClr val="92D050"/>
                </a:solidFill>
                <a:latin typeface="Century Gothic" panose="020B0502020202020204" pitchFamily="34" charset="0"/>
              </a:rPr>
              <a:t> de los </a:t>
            </a:r>
            <a:r>
              <a:rPr lang="en-US" sz="2800" dirty="0" err="1">
                <a:solidFill>
                  <a:srgbClr val="92D050"/>
                </a:solidFill>
                <a:latin typeface="Century Gothic" panose="020B0502020202020204" pitchFamily="34" charset="0"/>
              </a:rPr>
              <a:t>pronombres</a:t>
            </a:r>
            <a:r>
              <a:rPr lang="en-US" sz="2800" dirty="0">
                <a:solidFill>
                  <a:srgbClr val="92D050"/>
                </a:solidFill>
                <a:latin typeface="Century Gothic" panose="020B0502020202020204" pitchFamily="34" charset="0"/>
              </a:rPr>
              <a:t>: </a:t>
            </a:r>
            <a:r>
              <a:rPr lang="en-US" sz="2800" dirty="0" err="1">
                <a:solidFill>
                  <a:srgbClr val="92D050"/>
                </a:solidFill>
                <a:latin typeface="Century Gothic" panose="020B0502020202020204" pitchFamily="34" charset="0"/>
              </a:rPr>
              <a:t>ejercicio</a:t>
            </a:r>
            <a:endParaRPr lang="en-US" sz="2800" dirty="0">
              <a:solidFill>
                <a:srgbClr val="92D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508104" y="1647353"/>
            <a:ext cx="381000" cy="257175"/>
          </a:xfrm>
          <a:prstGeom prst="borderCallout1">
            <a:avLst>
              <a:gd name="adj1" fmla="val 26157"/>
              <a:gd name="adj2" fmla="val -5833"/>
              <a:gd name="adj3" fmla="val -43055"/>
              <a:gd name="adj4" fmla="val -50833"/>
            </a:avLst>
          </a:prstGeom>
          <a:solidFill>
            <a:srgbClr val="FFFFFF"/>
          </a:solidFill>
          <a:ln w="9525">
            <a:solidFill>
              <a:srgbClr val="92D05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BE" sz="1100">
                <a:effectLst/>
                <a:latin typeface="Cambria"/>
                <a:ea typeface="MS Mincho"/>
                <a:cs typeface="Times New Roman"/>
              </a:rPr>
              <a:t>OD</a:t>
            </a:r>
            <a:endParaRPr lang="nl-BE" sz="1100">
              <a:effectLst/>
              <a:latin typeface="Calibri"/>
              <a:ea typeface="MS Mincho"/>
              <a:cs typeface="Times New Roman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4547894" y="1614016"/>
            <a:ext cx="371475" cy="257175"/>
          </a:xfrm>
          <a:prstGeom prst="borderCallout1">
            <a:avLst>
              <a:gd name="adj1" fmla="val -25695"/>
              <a:gd name="adj2" fmla="val 126324"/>
              <a:gd name="adj3" fmla="val 42130"/>
              <a:gd name="adj4" fmla="val 100127"/>
            </a:avLst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BE" sz="1100">
                <a:effectLst/>
                <a:latin typeface="Cambria"/>
                <a:ea typeface="MS Mincho"/>
                <a:cs typeface="Times New Roman"/>
              </a:rPr>
              <a:t>OI</a:t>
            </a:r>
            <a:endParaRPr lang="nl-BE" sz="1100">
              <a:effectLst/>
              <a:latin typeface="Calibri"/>
              <a:ea typeface="MS Mincho"/>
              <a:cs typeface="Times New Roman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4919369" y="169287"/>
            <a:ext cx="1188132" cy="360039"/>
          </a:xfrm>
          <a:prstGeom prst="roundRect">
            <a:avLst>
              <a:gd name="adj" fmla="val 43879"/>
            </a:avLst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0" scaled="1"/>
            <a:tileRect/>
          </a:gradFill>
          <a:ln>
            <a:headEnd/>
            <a:tailEnd/>
          </a:ln>
          <a:effectLst>
            <a:glow rad="101600">
              <a:srgbClr val="92D050">
                <a:alpha val="60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BE" sz="1400" b="1" u="sng" dirty="0">
                <a:solidFill>
                  <a:srgbClr val="FFFFFF"/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2</a:t>
            </a:r>
            <a:r>
              <a:rPr lang="nl-BE" sz="1400" b="1" u="sng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Calibri"/>
                <a:cs typeface="Times New Roman"/>
              </a:rPr>
              <a:t> ejercicio</a:t>
            </a:r>
            <a:endParaRPr lang="nl-BE" sz="1400" u="sng" dirty="0">
              <a:effectLst/>
              <a:latin typeface="Century Gothic" panose="020B050202020202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65371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7544" y="697023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2D050"/>
                </a:solidFill>
                <a:latin typeface="Century Gothic" panose="020B0502020202020204" pitchFamily="34" charset="0"/>
              </a:rPr>
              <a:t>3 </a:t>
            </a:r>
            <a:r>
              <a:rPr lang="en-US" sz="3200" dirty="0" err="1">
                <a:solidFill>
                  <a:srgbClr val="92D050"/>
                </a:solidFill>
                <a:latin typeface="Century Gothic" panose="020B0502020202020204" pitchFamily="34" charset="0"/>
              </a:rPr>
              <a:t>Más</a:t>
            </a:r>
            <a:r>
              <a:rPr lang="en-US" sz="3200" dirty="0">
                <a:solidFill>
                  <a:srgbClr val="92D050"/>
                </a:solidFill>
                <a:latin typeface="Century Gothic" panose="020B0502020202020204" pitchFamily="34" charset="0"/>
              </a:rPr>
              <a:t> </a:t>
            </a:r>
            <a:r>
              <a:rPr lang="en-US" sz="3200" dirty="0" err="1">
                <a:solidFill>
                  <a:srgbClr val="92D050"/>
                </a:solidFill>
                <a:latin typeface="Century Gothic" panose="020B0502020202020204" pitchFamily="34" charset="0"/>
              </a:rPr>
              <a:t>sobre</a:t>
            </a:r>
            <a:r>
              <a:rPr lang="en-US" sz="3200" dirty="0">
                <a:solidFill>
                  <a:srgbClr val="92D050"/>
                </a:solidFill>
                <a:latin typeface="Century Gothic" panose="020B0502020202020204" pitchFamily="34" charset="0"/>
              </a:rPr>
              <a:t> la </a:t>
            </a:r>
            <a:r>
              <a:rPr lang="en-US" sz="3200" dirty="0" err="1">
                <a:solidFill>
                  <a:srgbClr val="92D050"/>
                </a:solidFill>
                <a:latin typeface="Century Gothic" panose="020B0502020202020204" pitchFamily="34" charset="0"/>
              </a:rPr>
              <a:t>posición</a:t>
            </a:r>
            <a:r>
              <a:rPr lang="en-US" sz="3200" dirty="0">
                <a:solidFill>
                  <a:srgbClr val="92D050"/>
                </a:solidFill>
                <a:latin typeface="Century Gothic" panose="020B0502020202020204" pitchFamily="34" charset="0"/>
              </a:rPr>
              <a:t>: </a:t>
            </a:r>
            <a:r>
              <a:rPr lang="en-US" sz="3200" dirty="0" err="1">
                <a:solidFill>
                  <a:srgbClr val="92D050"/>
                </a:solidFill>
                <a:latin typeface="Century Gothic" panose="020B0502020202020204" pitchFamily="34" charset="0"/>
              </a:rPr>
              <a:t>teoría</a:t>
            </a:r>
            <a:endParaRPr lang="en-US" sz="3200" dirty="0">
              <a:solidFill>
                <a:srgbClr val="92D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23829" y="2276872"/>
            <a:ext cx="4923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ambria" panose="02040503050406030204" pitchFamily="18" charset="0"/>
              </a:rPr>
              <a:t>Veo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>
                <a:solidFill>
                  <a:srgbClr val="92D050"/>
                </a:solidFill>
                <a:latin typeface="Cambria" panose="02040503050406030204" pitchFamily="18" charset="0"/>
              </a:rPr>
              <a:t>a los </a:t>
            </a:r>
            <a:r>
              <a:rPr lang="en-US" dirty="0" err="1">
                <a:solidFill>
                  <a:srgbClr val="92D050"/>
                </a:solidFill>
                <a:latin typeface="Cambria" panose="02040503050406030204" pitchFamily="18" charset="0"/>
              </a:rPr>
              <a:t>Martínez</a:t>
            </a:r>
            <a:r>
              <a:rPr lang="en-US" dirty="0">
                <a:solidFill>
                  <a:srgbClr val="92D050"/>
                </a:solidFill>
                <a:latin typeface="Cambria" panose="02040503050406030204" pitchFamily="18" charset="0"/>
              </a:rPr>
              <a:t> </a:t>
            </a:r>
            <a:r>
              <a:rPr lang="en-US" dirty="0">
                <a:latin typeface="Cambria" panose="02040503050406030204" pitchFamily="18" charset="0"/>
              </a:rPr>
              <a:t>→ </a:t>
            </a:r>
            <a:r>
              <a:rPr lang="en-US" dirty="0">
                <a:solidFill>
                  <a:srgbClr val="92D050"/>
                </a:solidFill>
                <a:latin typeface="Cambria" panose="02040503050406030204" pitchFamily="18" charset="0"/>
              </a:rPr>
              <a:t>Los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</a:rPr>
              <a:t>veo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72783" y="2847404"/>
            <a:ext cx="4836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mbria" panose="02040503050406030204" pitchFamily="18" charset="0"/>
              </a:rPr>
              <a:t>No </a:t>
            </a:r>
            <a:r>
              <a:rPr lang="en-US" dirty="0" err="1">
                <a:latin typeface="Cambria" panose="02040503050406030204" pitchFamily="18" charset="0"/>
              </a:rPr>
              <a:t>encuentro</a:t>
            </a:r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>
                <a:solidFill>
                  <a:srgbClr val="92D050"/>
                </a:solidFill>
                <a:latin typeface="Cambria" panose="02040503050406030204" pitchFamily="18" charset="0"/>
              </a:rPr>
              <a:t>el </a:t>
            </a:r>
            <a:r>
              <a:rPr lang="en-US" dirty="0" err="1">
                <a:solidFill>
                  <a:srgbClr val="92D050"/>
                </a:solidFill>
                <a:latin typeface="Cambria" panose="02040503050406030204" pitchFamily="18" charset="0"/>
              </a:rPr>
              <a:t>libro</a:t>
            </a:r>
            <a:r>
              <a:rPr lang="en-US" dirty="0">
                <a:latin typeface="Cambria" panose="020405030504060302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</a:rPr>
              <a:t>búsca</a:t>
            </a:r>
            <a:r>
              <a:rPr lang="en-US" dirty="0" err="1">
                <a:solidFill>
                  <a:srgbClr val="92D050"/>
                </a:solidFill>
                <a:latin typeface="Cambria" panose="02040503050406030204" pitchFamily="18" charset="0"/>
              </a:rPr>
              <a:t>lo</a:t>
            </a:r>
            <a:r>
              <a:rPr lang="en-US" dirty="0">
                <a:solidFill>
                  <a:srgbClr val="92D050"/>
                </a:solidFill>
                <a:latin typeface="Cambria" panose="02040503050406030204" pitchFamily="18" charset="0"/>
              </a:rPr>
              <a:t>.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72785" y="1412776"/>
            <a:ext cx="76596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Recuerda</a:t>
            </a:r>
            <a:r>
              <a:rPr lang="en-US" b="1" dirty="0"/>
              <a:t>: </a:t>
            </a:r>
            <a:r>
              <a:rPr lang="en-US" dirty="0"/>
              <a:t>Los </a:t>
            </a:r>
            <a:r>
              <a:rPr lang="en-US" dirty="0" err="1"/>
              <a:t>pronombres</a:t>
            </a:r>
            <a:r>
              <a:rPr lang="en-US" dirty="0"/>
              <a:t> van </a:t>
            </a:r>
            <a:r>
              <a:rPr lang="en-US" dirty="0" err="1"/>
              <a:t>delante</a:t>
            </a:r>
            <a:r>
              <a:rPr lang="en-US" dirty="0"/>
              <a:t> de un </a:t>
            </a:r>
            <a:r>
              <a:rPr lang="en-US" dirty="0" err="1"/>
              <a:t>verbo</a:t>
            </a:r>
            <a:r>
              <a:rPr lang="en-US" dirty="0"/>
              <a:t> </a:t>
            </a:r>
            <a:r>
              <a:rPr lang="en-US" dirty="0" err="1"/>
              <a:t>conjugado</a:t>
            </a:r>
            <a:r>
              <a:rPr lang="en-US" dirty="0"/>
              <a:t>, </a:t>
            </a:r>
            <a:r>
              <a:rPr lang="en-US" dirty="0" err="1"/>
              <a:t>excepto</a:t>
            </a:r>
            <a:r>
              <a:rPr lang="en-US" dirty="0"/>
              <a:t> con el </a:t>
            </a:r>
            <a:r>
              <a:rPr lang="en-US" dirty="0" err="1"/>
              <a:t>imperativo</a:t>
            </a:r>
            <a:r>
              <a:rPr lang="en-US" dirty="0"/>
              <a:t> </a:t>
            </a:r>
            <a:r>
              <a:rPr lang="en-US" dirty="0" err="1"/>
              <a:t>afirmativo</a:t>
            </a:r>
            <a:r>
              <a:rPr lang="en-US" dirty="0"/>
              <a:t>, en </a:t>
            </a:r>
            <a:r>
              <a:rPr lang="en-US" dirty="0" err="1"/>
              <a:t>ese</a:t>
            </a:r>
            <a:r>
              <a:rPr lang="en-US" dirty="0"/>
              <a:t> </a:t>
            </a:r>
            <a:r>
              <a:rPr lang="en-US" dirty="0" err="1"/>
              <a:t>caso</a:t>
            </a:r>
            <a:r>
              <a:rPr lang="en-US" dirty="0"/>
              <a:t> van </a:t>
            </a:r>
            <a:r>
              <a:rPr lang="en-US" dirty="0" err="1"/>
              <a:t>detrás</a:t>
            </a:r>
            <a:r>
              <a:rPr lang="en-US" dirty="0"/>
              <a:t> y en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misma</a:t>
            </a:r>
            <a:r>
              <a:rPr lang="en-US" dirty="0"/>
              <a:t> </a:t>
            </a:r>
            <a:r>
              <a:rPr lang="en-US" dirty="0" err="1"/>
              <a:t>palabra</a:t>
            </a:r>
            <a:r>
              <a:rPr lang="en-US" dirty="0"/>
              <a:t>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53793" y="3504754"/>
            <a:ext cx="77786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92D050"/>
              </a:buClr>
              <a:buFont typeface="Wingdings" panose="05000000000000000000" pitchFamily="2" charset="2"/>
              <a:buChar char="§"/>
            </a:pPr>
            <a:r>
              <a:rPr lang="en-US" dirty="0"/>
              <a:t>Con </a:t>
            </a:r>
            <a:r>
              <a:rPr lang="en-US" b="1" dirty="0" err="1"/>
              <a:t>verbo</a:t>
            </a:r>
            <a:r>
              <a:rPr lang="en-US" b="1" dirty="0"/>
              <a:t> </a:t>
            </a:r>
            <a:r>
              <a:rPr lang="en-US" b="1" dirty="0" err="1"/>
              <a:t>conjugado</a:t>
            </a:r>
            <a:r>
              <a:rPr lang="en-US" b="1" dirty="0"/>
              <a:t> e </a:t>
            </a:r>
            <a:r>
              <a:rPr lang="en-US" b="1" dirty="0" err="1"/>
              <a:t>infinitivo</a:t>
            </a:r>
            <a:r>
              <a:rPr lang="en-US" b="1" dirty="0"/>
              <a:t> o </a:t>
            </a:r>
            <a:r>
              <a:rPr lang="en-US" b="1" dirty="0" err="1"/>
              <a:t>gerundio</a:t>
            </a:r>
            <a:r>
              <a:rPr lang="en-US" b="1" dirty="0"/>
              <a:t> </a:t>
            </a:r>
            <a:r>
              <a:rPr lang="en-US" dirty="0"/>
              <a:t>hay dos </a:t>
            </a:r>
            <a:r>
              <a:rPr lang="en-US" dirty="0" err="1"/>
              <a:t>opciones</a:t>
            </a:r>
            <a:r>
              <a:rPr lang="en-US" dirty="0"/>
              <a:t>:</a:t>
            </a:r>
          </a:p>
          <a:p>
            <a:pPr>
              <a:lnSpc>
                <a:spcPct val="150000"/>
              </a:lnSpc>
              <a:buClr>
                <a:srgbClr val="92D050"/>
              </a:buClr>
            </a:pPr>
            <a:r>
              <a:rPr lang="en-US" b="1" dirty="0">
                <a:solidFill>
                  <a:srgbClr val="92D050"/>
                </a:solidFill>
              </a:rPr>
              <a:t>1.</a:t>
            </a:r>
            <a:r>
              <a:rPr lang="en-US" dirty="0"/>
              <a:t> la </a:t>
            </a:r>
            <a:r>
              <a:rPr lang="en-US" dirty="0" err="1"/>
              <a:t>posición</a:t>
            </a:r>
            <a:r>
              <a:rPr lang="en-US" dirty="0"/>
              <a:t> normal </a:t>
            </a:r>
          </a:p>
          <a:p>
            <a:pPr>
              <a:lnSpc>
                <a:spcPct val="150000"/>
              </a:lnSpc>
              <a:buClr>
                <a:srgbClr val="92D050"/>
              </a:buClr>
            </a:pPr>
            <a:r>
              <a:rPr lang="en-US" b="1" dirty="0">
                <a:solidFill>
                  <a:srgbClr val="92D050"/>
                </a:solidFill>
              </a:rPr>
              <a:t>2.</a:t>
            </a:r>
            <a:r>
              <a:rPr lang="en-US" dirty="0"/>
              <a:t> </a:t>
            </a:r>
            <a:r>
              <a:rPr lang="en-US" dirty="0" err="1"/>
              <a:t>detrás</a:t>
            </a:r>
            <a:r>
              <a:rPr lang="en-US" dirty="0"/>
              <a:t> del </a:t>
            </a:r>
            <a:r>
              <a:rPr lang="en-US" dirty="0" err="1"/>
              <a:t>infinitivo</a:t>
            </a:r>
            <a:r>
              <a:rPr lang="en-US" dirty="0"/>
              <a:t> o </a:t>
            </a:r>
            <a:r>
              <a:rPr lang="en-US" dirty="0" err="1"/>
              <a:t>gerundio</a:t>
            </a:r>
            <a:r>
              <a:rPr lang="en-US" dirty="0"/>
              <a:t> y en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misma</a:t>
            </a:r>
            <a:r>
              <a:rPr lang="en-US" dirty="0"/>
              <a:t> </a:t>
            </a:r>
            <a:r>
              <a:rPr lang="en-US" dirty="0" err="1"/>
              <a:t>palabra</a:t>
            </a:r>
            <a:r>
              <a:rPr lang="en-US" dirty="0"/>
              <a:t>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53793" y="4869160"/>
            <a:ext cx="74436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BO" dirty="0">
                <a:latin typeface="Cambria" panose="02040503050406030204" pitchFamily="18" charset="0"/>
              </a:rPr>
              <a:t>Yo hablo con Luis, luego </a:t>
            </a:r>
            <a:r>
              <a:rPr lang="es-BO" b="1" dirty="0">
                <a:solidFill>
                  <a:srgbClr val="92D050"/>
                </a:solidFill>
                <a:latin typeface="Cambria" panose="02040503050406030204" pitchFamily="18" charset="0"/>
              </a:rPr>
              <a:t>lo</a:t>
            </a:r>
            <a:r>
              <a:rPr lang="es-BO" dirty="0">
                <a:solidFill>
                  <a:srgbClr val="92D050"/>
                </a:solidFill>
                <a:latin typeface="Cambria" panose="02040503050406030204" pitchFamily="18" charset="0"/>
              </a:rPr>
              <a:t> </a:t>
            </a:r>
            <a:r>
              <a:rPr lang="es-BO" dirty="0">
                <a:latin typeface="Cambria" panose="02040503050406030204" pitchFamily="18" charset="0"/>
              </a:rPr>
              <a:t>voy a ver = voy a ver</a:t>
            </a:r>
            <a:r>
              <a:rPr lang="es-BO" b="1" dirty="0">
                <a:solidFill>
                  <a:srgbClr val="92D050"/>
                </a:solidFill>
                <a:latin typeface="Cambria" panose="02040503050406030204" pitchFamily="18" charset="0"/>
              </a:rPr>
              <a:t>lo</a:t>
            </a:r>
            <a:r>
              <a:rPr lang="es-BO" dirty="0">
                <a:latin typeface="Cambria" panose="02040503050406030204" pitchFamily="18" charset="0"/>
              </a:rPr>
              <a:t>. </a:t>
            </a:r>
          </a:p>
          <a:p>
            <a:r>
              <a:rPr lang="es-BO" dirty="0">
                <a:latin typeface="Cambria" panose="02040503050406030204" pitchFamily="18" charset="0"/>
              </a:rPr>
              <a:t>Alguien </a:t>
            </a:r>
            <a:r>
              <a:rPr lang="es-BO" b="1" dirty="0">
                <a:solidFill>
                  <a:srgbClr val="00B0F0"/>
                </a:solidFill>
                <a:latin typeface="Cambria" panose="02040503050406030204" pitchFamily="18" charset="0"/>
              </a:rPr>
              <a:t>se </a:t>
            </a:r>
            <a:r>
              <a:rPr lang="es-BO" b="1" dirty="0">
                <a:solidFill>
                  <a:srgbClr val="92D050"/>
                </a:solidFill>
                <a:latin typeface="Cambria" panose="02040503050406030204" pitchFamily="18" charset="0"/>
              </a:rPr>
              <a:t>lo</a:t>
            </a:r>
            <a:r>
              <a:rPr lang="es-BO" dirty="0">
                <a:latin typeface="Cambria" panose="02040503050406030204" pitchFamily="18" charset="0"/>
              </a:rPr>
              <a:t> tiene que decir = tiene que decír</a:t>
            </a:r>
            <a:r>
              <a:rPr lang="es-BO" b="1" dirty="0">
                <a:solidFill>
                  <a:srgbClr val="00B0F0"/>
                </a:solidFill>
                <a:latin typeface="Cambria" panose="02040503050406030204" pitchFamily="18" charset="0"/>
              </a:rPr>
              <a:t>se</a:t>
            </a:r>
            <a:r>
              <a:rPr lang="es-BO" b="1" dirty="0">
                <a:solidFill>
                  <a:srgbClr val="92D050"/>
                </a:solidFill>
                <a:latin typeface="Cambria" panose="02040503050406030204" pitchFamily="18" charset="0"/>
              </a:rPr>
              <a:t>lo</a:t>
            </a:r>
            <a:r>
              <a:rPr lang="es-BO" dirty="0">
                <a:latin typeface="Cambria" panose="02040503050406030204" pitchFamily="18" charset="0"/>
              </a:rPr>
              <a:t>.</a:t>
            </a:r>
          </a:p>
          <a:p>
            <a:endParaRPr lang="en-US" dirty="0">
              <a:latin typeface="Cambria" panose="02040503050406030204" pitchFamily="18" charset="0"/>
            </a:endParaRPr>
          </a:p>
          <a:p>
            <a:r>
              <a:rPr lang="es-BO" b="1" dirty="0">
                <a:solidFill>
                  <a:srgbClr val="00B0F0"/>
                </a:solidFill>
                <a:latin typeface="Cambria" panose="02040503050406030204" pitchFamily="18" charset="0"/>
              </a:rPr>
              <a:t>Te </a:t>
            </a:r>
            <a:r>
              <a:rPr lang="es-BO" b="1" dirty="0">
                <a:solidFill>
                  <a:srgbClr val="92D050"/>
                </a:solidFill>
                <a:latin typeface="Cambria" panose="02040503050406030204" pitchFamily="18" charset="0"/>
              </a:rPr>
              <a:t>lo</a:t>
            </a:r>
            <a:r>
              <a:rPr lang="es-BO" dirty="0">
                <a:latin typeface="Cambria" panose="02040503050406030204" pitchFamily="18" charset="0"/>
              </a:rPr>
              <a:t> llevo explicando una hora = Llevo una hora explicándo</a:t>
            </a:r>
            <a:r>
              <a:rPr lang="es-BO" b="1" dirty="0">
                <a:solidFill>
                  <a:srgbClr val="00B0F0"/>
                </a:solidFill>
                <a:latin typeface="Cambria" panose="02040503050406030204" pitchFamily="18" charset="0"/>
              </a:rPr>
              <a:t>te</a:t>
            </a:r>
            <a:r>
              <a:rPr lang="es-BO" b="1" dirty="0">
                <a:solidFill>
                  <a:srgbClr val="92D050"/>
                </a:solidFill>
                <a:latin typeface="Cambria" panose="02040503050406030204" pitchFamily="18" charset="0"/>
              </a:rPr>
              <a:t>lo</a:t>
            </a:r>
            <a:r>
              <a:rPr lang="es-BO" dirty="0">
                <a:latin typeface="Cambria" panose="02040503050406030204" pitchFamily="18" charset="0"/>
              </a:rPr>
              <a:t>.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5940152" y="169286"/>
            <a:ext cx="1380824" cy="360039"/>
          </a:xfrm>
          <a:prstGeom prst="roundRect">
            <a:avLst>
              <a:gd name="adj" fmla="val 43879"/>
            </a:avLst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0" scaled="1"/>
            <a:tileRect/>
          </a:gradFill>
          <a:ln>
            <a:headEnd/>
            <a:tailEnd/>
          </a:ln>
          <a:effectLst>
            <a:glow rad="101600">
              <a:srgbClr val="92D050">
                <a:alpha val="60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BE" sz="1400" b="1" u="sng" dirty="0">
                <a:solidFill>
                  <a:srgbClr val="FFFFFF"/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3</a:t>
            </a:r>
            <a:r>
              <a:rPr lang="nl-BE" sz="1400" b="1" u="sng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Calibri"/>
                <a:cs typeface="Times New Roman"/>
              </a:rPr>
              <a:t> más teoría</a:t>
            </a:r>
            <a:endParaRPr lang="nl-BE" sz="1400" u="sng" dirty="0">
              <a:effectLst/>
              <a:latin typeface="Century Gothic" panose="020B050202020202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1116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8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5556" y="1438524"/>
            <a:ext cx="8136904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BO" b="1" dirty="0">
                <a:latin typeface="Maiandra GD" panose="020E0502030308020204" pitchFamily="34" charset="0"/>
              </a:rPr>
              <a:t>Reescribe las siguientes frases usando pronombres, como en el modelo, en todas las posiciones posibles: </a:t>
            </a:r>
          </a:p>
          <a:p>
            <a:r>
              <a:rPr lang="es-BO" b="1" dirty="0">
                <a:solidFill>
                  <a:srgbClr val="00B0F0"/>
                </a:solidFill>
              </a:rPr>
              <a:t>A ti</a:t>
            </a:r>
            <a:r>
              <a:rPr lang="es-BO" dirty="0">
                <a:solidFill>
                  <a:srgbClr val="00B0F0"/>
                </a:solidFill>
              </a:rPr>
              <a:t> </a:t>
            </a:r>
            <a:r>
              <a:rPr lang="es-BO" dirty="0"/>
              <a:t>ya te he dicho </a:t>
            </a:r>
            <a:r>
              <a:rPr lang="es-BO" b="1" dirty="0">
                <a:solidFill>
                  <a:srgbClr val="92D050"/>
                </a:solidFill>
              </a:rPr>
              <a:t>la verdad</a:t>
            </a:r>
            <a:r>
              <a:rPr lang="es-BO" dirty="0">
                <a:solidFill>
                  <a:srgbClr val="92D050"/>
                </a:solidFill>
              </a:rPr>
              <a:t>. </a:t>
            </a:r>
            <a:r>
              <a:rPr lang="es-BO" dirty="0"/>
              <a:t>		</a:t>
            </a:r>
            <a:r>
              <a:rPr lang="es-BO" i="1" dirty="0"/>
              <a:t>Ya </a:t>
            </a:r>
            <a:r>
              <a:rPr lang="es-BO" b="1" i="1" dirty="0">
                <a:solidFill>
                  <a:srgbClr val="00B0F0"/>
                </a:solidFill>
              </a:rPr>
              <a:t>te </a:t>
            </a:r>
            <a:r>
              <a:rPr lang="es-BO" b="1" i="1" dirty="0">
                <a:solidFill>
                  <a:srgbClr val="92D050"/>
                </a:solidFill>
              </a:rPr>
              <a:t>la</a:t>
            </a:r>
            <a:r>
              <a:rPr lang="es-BO" i="1" dirty="0">
                <a:solidFill>
                  <a:srgbClr val="92D050"/>
                </a:solidFill>
              </a:rPr>
              <a:t> </a:t>
            </a:r>
            <a:r>
              <a:rPr lang="es-BO" i="1" dirty="0"/>
              <a:t>he dicho.</a:t>
            </a:r>
            <a:endParaRPr lang="en-US" dirty="0"/>
          </a:p>
          <a:p>
            <a:pPr lvl="0">
              <a:lnSpc>
                <a:spcPct val="200000"/>
              </a:lnSpc>
              <a:spcAft>
                <a:spcPts val="600"/>
              </a:spcAft>
            </a:pPr>
            <a:endParaRPr lang="es-BO" dirty="0"/>
          </a:p>
          <a:p>
            <a:pPr marL="342900" lvl="0" indent="-342900">
              <a:lnSpc>
                <a:spcPct val="2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BO" dirty="0"/>
              <a:t>Le he comprado una aspiradora nueva a mamá.</a:t>
            </a:r>
            <a:endParaRPr lang="en-US" dirty="0"/>
          </a:p>
          <a:p>
            <a:pPr marL="342900" lvl="0" indent="-342900">
              <a:lnSpc>
                <a:spcPct val="2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BO" dirty="0"/>
              <a:t>¿No les has regalado a tus padres ningún electrodoméstico? </a:t>
            </a:r>
            <a:endParaRPr lang="en-US" dirty="0"/>
          </a:p>
          <a:p>
            <a:pPr marL="342900" lvl="0" indent="-342900">
              <a:lnSpc>
                <a:spcPct val="2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BO" dirty="0"/>
              <a:t>Ponle otro color al dormitorio.</a:t>
            </a:r>
            <a:endParaRPr lang="en-US" dirty="0"/>
          </a:p>
          <a:p>
            <a:pPr marL="342900" lvl="0" indent="-342900">
              <a:lnSpc>
                <a:spcPct val="2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BO" dirty="0"/>
              <a:t>Voy a contarle esos problemas al arquitecto.</a:t>
            </a:r>
            <a:endParaRPr lang="en-US" dirty="0"/>
          </a:p>
          <a:p>
            <a:pPr marL="342900" lvl="0" indent="-342900">
              <a:lnSpc>
                <a:spcPct val="2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BO" dirty="0"/>
              <a:t>Les estoy explicando lo que pasa a las vecinas.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971600" y="3212976"/>
            <a:ext cx="813690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200000"/>
              </a:lnSpc>
              <a:spcAft>
                <a:spcPts val="600"/>
              </a:spcAft>
            </a:pPr>
            <a:r>
              <a:rPr lang="es-BO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s-BO" b="1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es-BO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B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comprado.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200000"/>
              </a:lnSpc>
              <a:spcAft>
                <a:spcPts val="600"/>
              </a:spcAft>
            </a:pPr>
            <a:r>
              <a:rPr lang="es-B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¿No </a:t>
            </a:r>
            <a:r>
              <a:rPr lang="es-BO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s-BO" b="1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 </a:t>
            </a:r>
            <a:r>
              <a:rPr lang="es-B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regalado? 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200000"/>
              </a:lnSpc>
              <a:spcAft>
                <a:spcPts val="600"/>
              </a:spcAft>
            </a:pPr>
            <a:r>
              <a:rPr lang="es-B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Pón</a:t>
            </a:r>
            <a:r>
              <a:rPr lang="es-BO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es-BO" b="1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</a:t>
            </a:r>
            <a:r>
              <a:rPr lang="es-B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200000"/>
              </a:lnSpc>
              <a:spcAft>
                <a:spcPts val="600"/>
              </a:spcAft>
            </a:pPr>
            <a:r>
              <a:rPr lang="es-B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Voy a contár</a:t>
            </a:r>
            <a:r>
              <a:rPr lang="es-BO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es-BO" b="1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</a:t>
            </a:r>
            <a:r>
              <a:rPr lang="es-BO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B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s-BO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es-BO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BO" b="1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 </a:t>
            </a:r>
            <a:r>
              <a:rPr lang="es-B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voy a contar.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200000"/>
              </a:lnSpc>
              <a:spcAft>
                <a:spcPts val="600"/>
              </a:spcAft>
            </a:pPr>
            <a:r>
              <a:rPr lang="es-BO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s-BO" b="1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</a:t>
            </a:r>
            <a:r>
              <a:rPr lang="es-BO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B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estoy explicando / estoy explicándo</a:t>
            </a:r>
            <a:r>
              <a:rPr lang="es-BO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es-BO" b="1" i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</a:t>
            </a:r>
            <a:r>
              <a:rPr lang="es-B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971600" y="2286446"/>
            <a:ext cx="371475" cy="257175"/>
          </a:xfrm>
          <a:prstGeom prst="borderCallout1">
            <a:avLst>
              <a:gd name="adj1" fmla="val -7176"/>
              <a:gd name="adj2" fmla="val -40343"/>
              <a:gd name="adj3" fmla="val 42130"/>
              <a:gd name="adj4" fmla="val 7819"/>
            </a:avLst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BE" sz="1100" dirty="0">
                <a:effectLst/>
                <a:latin typeface="Cambria"/>
                <a:ea typeface="MS Mincho"/>
                <a:cs typeface="Times New Roman"/>
              </a:rPr>
              <a:t>OI</a:t>
            </a:r>
            <a:endParaRPr lang="nl-BE" sz="1100" dirty="0">
              <a:effectLst/>
              <a:latin typeface="Calibri"/>
              <a:ea typeface="MS Mincho"/>
              <a:cs typeface="Times New Roman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152328" y="2306613"/>
            <a:ext cx="371475" cy="257175"/>
          </a:xfrm>
          <a:prstGeom prst="borderCallout1">
            <a:avLst>
              <a:gd name="adj1" fmla="val -29398"/>
              <a:gd name="adj2" fmla="val 131452"/>
              <a:gd name="adj3" fmla="val 42130"/>
              <a:gd name="adj4" fmla="val 100127"/>
            </a:avLst>
          </a:prstGeom>
          <a:solidFill>
            <a:srgbClr val="FFFFFF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BE" sz="1100" dirty="0">
                <a:effectLst/>
                <a:latin typeface="Cambria"/>
                <a:ea typeface="MS Mincho"/>
                <a:cs typeface="Times New Roman"/>
              </a:rPr>
              <a:t>OI</a:t>
            </a:r>
            <a:endParaRPr lang="nl-BE" sz="1100" dirty="0">
              <a:effectLst/>
              <a:latin typeface="Calibri"/>
              <a:ea typeface="MS Mincho"/>
              <a:cs typeface="Times New Roman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267744" y="2286447"/>
            <a:ext cx="381000" cy="257175"/>
          </a:xfrm>
          <a:prstGeom prst="borderCallout1">
            <a:avLst>
              <a:gd name="adj1" fmla="val 33564"/>
              <a:gd name="adj2" fmla="val 101667"/>
              <a:gd name="adj3" fmla="val -9722"/>
              <a:gd name="adj4" fmla="val 141667"/>
            </a:avLst>
          </a:prstGeom>
          <a:solidFill>
            <a:srgbClr val="FFFFFF"/>
          </a:solidFill>
          <a:ln w="9525">
            <a:solidFill>
              <a:srgbClr val="92D05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BE" sz="1100" dirty="0">
                <a:effectLst/>
                <a:latin typeface="Cambria"/>
                <a:ea typeface="MS Mincho"/>
                <a:cs typeface="Times New Roman"/>
              </a:rPr>
              <a:t>OD</a:t>
            </a:r>
            <a:endParaRPr lang="nl-BE" sz="1100" dirty="0">
              <a:effectLst/>
              <a:latin typeface="Calibri"/>
              <a:ea typeface="MS Mincho"/>
              <a:cs typeface="Times New Roman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056237" y="2307729"/>
            <a:ext cx="381000" cy="257175"/>
          </a:xfrm>
          <a:prstGeom prst="borderCallout1">
            <a:avLst>
              <a:gd name="adj1" fmla="val 26157"/>
              <a:gd name="adj2" fmla="val -5833"/>
              <a:gd name="adj3" fmla="val -24537"/>
              <a:gd name="adj4" fmla="val -30833"/>
            </a:avLst>
          </a:prstGeom>
          <a:solidFill>
            <a:srgbClr val="FFFFFF"/>
          </a:solidFill>
          <a:ln w="9525">
            <a:solidFill>
              <a:srgbClr val="92D05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BE" sz="1100">
                <a:effectLst/>
                <a:latin typeface="Cambria"/>
                <a:ea typeface="MS Mincho"/>
                <a:cs typeface="Times New Roman"/>
              </a:rPr>
              <a:t>OD</a:t>
            </a:r>
            <a:endParaRPr lang="nl-BE" sz="1100">
              <a:effectLst/>
              <a:latin typeface="Calibri"/>
              <a:ea typeface="MS Mincho"/>
              <a:cs typeface="Times New Roman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697023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2D050"/>
                </a:solidFill>
                <a:latin typeface="Century Gothic" panose="020B0502020202020204" pitchFamily="34" charset="0"/>
              </a:rPr>
              <a:t>4 Más </a:t>
            </a:r>
            <a:r>
              <a:rPr lang="en-US" sz="3200" dirty="0" err="1">
                <a:solidFill>
                  <a:srgbClr val="92D050"/>
                </a:solidFill>
                <a:latin typeface="Century Gothic" panose="020B0502020202020204" pitchFamily="34" charset="0"/>
              </a:rPr>
              <a:t>sobre</a:t>
            </a:r>
            <a:r>
              <a:rPr lang="en-US" sz="3200" dirty="0">
                <a:solidFill>
                  <a:srgbClr val="92D050"/>
                </a:solidFill>
                <a:latin typeface="Century Gothic" panose="020B0502020202020204" pitchFamily="34" charset="0"/>
              </a:rPr>
              <a:t> la </a:t>
            </a:r>
            <a:r>
              <a:rPr lang="en-US" sz="3200" dirty="0" err="1">
                <a:solidFill>
                  <a:srgbClr val="92D050"/>
                </a:solidFill>
                <a:latin typeface="Century Gothic" panose="020B0502020202020204" pitchFamily="34" charset="0"/>
              </a:rPr>
              <a:t>posición</a:t>
            </a:r>
            <a:r>
              <a:rPr lang="en-US" sz="3200" dirty="0">
                <a:solidFill>
                  <a:srgbClr val="92D050"/>
                </a:solidFill>
                <a:latin typeface="Century Gothic" panose="020B0502020202020204" pitchFamily="34" charset="0"/>
              </a:rPr>
              <a:t>: </a:t>
            </a:r>
            <a:r>
              <a:rPr lang="en-US" sz="3200" dirty="0" err="1">
                <a:solidFill>
                  <a:srgbClr val="92D050"/>
                </a:solidFill>
                <a:latin typeface="Century Gothic" panose="020B0502020202020204" pitchFamily="34" charset="0"/>
              </a:rPr>
              <a:t>ejercicio</a:t>
            </a:r>
            <a:endParaRPr lang="en-US" sz="3200" dirty="0">
              <a:solidFill>
                <a:srgbClr val="92D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7092280" y="185899"/>
            <a:ext cx="1224136" cy="360039"/>
          </a:xfrm>
          <a:prstGeom prst="roundRect">
            <a:avLst>
              <a:gd name="adj" fmla="val 43879"/>
            </a:avLst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0" scaled="1"/>
            <a:tileRect/>
          </a:gradFill>
          <a:ln>
            <a:headEnd/>
            <a:tailEnd/>
          </a:ln>
          <a:effectLst>
            <a:glow rad="101600">
              <a:srgbClr val="92D050">
                <a:alpha val="60000"/>
              </a:srgb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BE" sz="1400" b="1" u="sng" dirty="0">
                <a:solidFill>
                  <a:srgbClr val="FFFFFF"/>
                </a:solidFill>
                <a:latin typeface="Century Gothic" panose="020B0502020202020204" pitchFamily="34" charset="0"/>
                <a:ea typeface="Calibri"/>
                <a:cs typeface="Times New Roman"/>
              </a:rPr>
              <a:t>4</a:t>
            </a:r>
            <a:r>
              <a:rPr lang="nl-BE" sz="1400" b="1" u="sng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Calibri"/>
                <a:cs typeface="Times New Roman"/>
              </a:rPr>
              <a:t> ejercicio</a:t>
            </a:r>
            <a:endParaRPr lang="nl-BE" sz="1400" u="sng" dirty="0">
              <a:effectLst/>
              <a:latin typeface="Century Gothic" panose="020B050202020202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55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527</Words>
  <Application>Microsoft Office PowerPoint</Application>
  <PresentationFormat>Diavoorstelling (4:3)</PresentationFormat>
  <Paragraphs>86</Paragraphs>
  <Slides>6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8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5" baseType="lpstr">
      <vt:lpstr>MS Mincho</vt:lpstr>
      <vt:lpstr>Arial</vt:lpstr>
      <vt:lpstr>Calibri</vt:lpstr>
      <vt:lpstr>Cambria</vt:lpstr>
      <vt:lpstr>Century Gothic</vt:lpstr>
      <vt:lpstr>Maiandra GD</vt:lpstr>
      <vt:lpstr>Times New Roman</vt:lpstr>
      <vt:lpstr>Wingdings</vt:lpstr>
      <vt:lpstr>Office Theme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Pronombres objeto directo e indirecto</dc:title>
  <dc:creator>Mjose</dc:creator>
  <cp:lastModifiedBy>MJOSE</cp:lastModifiedBy>
  <cp:revision>66</cp:revision>
  <dcterms:created xsi:type="dcterms:W3CDTF">2013-12-13T13:15:00Z</dcterms:created>
  <dcterms:modified xsi:type="dcterms:W3CDTF">2017-11-08T07:55:06Z</dcterms:modified>
</cp:coreProperties>
</file>